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90"/>
  </p:notesMasterIdLst>
  <p:sldIdLst>
    <p:sldId id="509" r:id="rId2"/>
    <p:sldId id="458" r:id="rId3"/>
    <p:sldId id="510" r:id="rId4"/>
    <p:sldId id="511" r:id="rId5"/>
    <p:sldId id="512" r:id="rId6"/>
    <p:sldId id="544" r:id="rId7"/>
    <p:sldId id="325" r:id="rId8"/>
    <p:sldId id="323" r:id="rId9"/>
    <p:sldId id="326" r:id="rId10"/>
    <p:sldId id="327" r:id="rId11"/>
    <p:sldId id="525" r:id="rId12"/>
    <p:sldId id="416" r:id="rId13"/>
    <p:sldId id="542" r:id="rId14"/>
    <p:sldId id="526" r:id="rId15"/>
    <p:sldId id="330" r:id="rId16"/>
    <p:sldId id="288" r:id="rId17"/>
    <p:sldId id="297" r:id="rId18"/>
    <p:sldId id="298" r:id="rId19"/>
    <p:sldId id="299" r:id="rId20"/>
    <p:sldId id="300" r:id="rId21"/>
    <p:sldId id="301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78" r:id="rId30"/>
    <p:sldId id="479" r:id="rId31"/>
    <p:sldId id="546" r:id="rId32"/>
    <p:sldId id="550" r:id="rId33"/>
    <p:sldId id="551" r:id="rId34"/>
    <p:sldId id="552" r:id="rId35"/>
    <p:sldId id="547" r:id="rId36"/>
    <p:sldId id="548" r:id="rId37"/>
    <p:sldId id="522" r:id="rId38"/>
    <p:sldId id="549" r:id="rId39"/>
    <p:sldId id="528" r:id="rId40"/>
    <p:sldId id="529" r:id="rId41"/>
    <p:sldId id="530" r:id="rId42"/>
    <p:sldId id="531" r:id="rId43"/>
    <p:sldId id="553" r:id="rId44"/>
    <p:sldId id="332" r:id="rId45"/>
    <p:sldId id="331" r:id="rId46"/>
    <p:sldId id="333" r:id="rId47"/>
    <p:sldId id="329" r:id="rId48"/>
    <p:sldId id="268" r:id="rId49"/>
    <p:sldId id="269" r:id="rId50"/>
    <p:sldId id="527" r:id="rId51"/>
    <p:sldId id="536" r:id="rId52"/>
    <p:sldId id="554" r:id="rId53"/>
    <p:sldId id="537" r:id="rId54"/>
    <p:sldId id="555" r:id="rId55"/>
    <p:sldId id="556" r:id="rId56"/>
    <p:sldId id="557" r:id="rId57"/>
    <p:sldId id="558" r:id="rId58"/>
    <p:sldId id="538" r:id="rId59"/>
    <p:sldId id="514" r:id="rId60"/>
    <p:sldId id="515" r:id="rId61"/>
    <p:sldId id="516" r:id="rId62"/>
    <p:sldId id="517" r:id="rId63"/>
    <p:sldId id="519" r:id="rId64"/>
    <p:sldId id="520" r:id="rId65"/>
    <p:sldId id="521" r:id="rId66"/>
    <p:sldId id="523" r:id="rId67"/>
    <p:sldId id="524" r:id="rId68"/>
    <p:sldId id="532" r:id="rId69"/>
    <p:sldId id="533" r:id="rId70"/>
    <p:sldId id="534" r:id="rId71"/>
    <p:sldId id="535" r:id="rId72"/>
    <p:sldId id="539" r:id="rId73"/>
    <p:sldId id="541" r:id="rId74"/>
    <p:sldId id="540" r:id="rId75"/>
    <p:sldId id="543" r:id="rId76"/>
    <p:sldId id="545" r:id="rId77"/>
    <p:sldId id="559" r:id="rId78"/>
    <p:sldId id="560" r:id="rId79"/>
    <p:sldId id="561" r:id="rId80"/>
    <p:sldId id="562" r:id="rId81"/>
    <p:sldId id="563" r:id="rId82"/>
    <p:sldId id="564" r:id="rId83"/>
    <p:sldId id="565" r:id="rId84"/>
    <p:sldId id="566" r:id="rId85"/>
    <p:sldId id="567" r:id="rId86"/>
    <p:sldId id="568" r:id="rId87"/>
    <p:sldId id="569" r:id="rId88"/>
    <p:sldId id="570" r:id="rId8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74"/>
  </p:normalViewPr>
  <p:slideViewPr>
    <p:cSldViewPr>
      <p:cViewPr varScale="1">
        <p:scale>
          <a:sx n="124" d="100"/>
          <a:sy n="124" d="100"/>
        </p:scale>
        <p:origin x="63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6B1E6F5-2664-4374-BBAB-5794F7BA42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47F7F3-82DB-48EA-9295-2351628AD9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CEFF3CE-9227-2048-84C3-80B990631CF6}" type="datetimeFigureOut">
              <a:rPr lang="zh-CN" altLang="en-US"/>
              <a:pPr>
                <a:defRPr/>
              </a:pPr>
              <a:t>2020/10/5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2FCF303-2DE9-4280-9366-3597BB782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7BA1017-2036-4323-8C4B-C2F7E236A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9DEB43-3453-47A9-993A-F4AE01DB0A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5F2F76-4D57-47AC-A3BC-2B7E636D6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anose="02010600030101010101" pitchFamily="2" charset="-122"/>
              </a:defRPr>
            </a:lvl1pPr>
          </a:lstStyle>
          <a:p>
            <a:fld id="{CE76EBA8-FF4A-AB42-B0D0-E75DEE35BFE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DB44808C-F9C0-A64E-81E2-A8C5F8C520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03B5E857-3108-D04A-A00F-BF1B53689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32BB2533-4F25-B24F-9279-38143C3C78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fld id="{8096AA94-62C6-D14B-A0BF-664EE377F77A}" type="slidenum"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03384797-4200-2043-9B31-C06747B6EF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fld id="{EBE950C4-8846-0F4C-801E-D543EDD4B507}" type="slidenum"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pPr/>
              <a:t>28</a:t>
            </a:fld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D9CE95E-DE63-6A42-B0F1-EF20F43F4E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188DFFDF-EBE2-9B45-85BE-43EB9FF00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6A78EFA8-F5EA-4842-B40E-85302A593822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">
            <a:extLst>
              <a:ext uri="{FF2B5EF4-FFF2-40B4-BE49-F238E27FC236}">
                <a16:creationId xmlns:a16="http://schemas.microsoft.com/office/drawing/2014/main" id="{FFB563D3-1ECF-834F-BB71-62077B4F3F7B}"/>
              </a:ext>
            </a:extLst>
          </p:cNvPr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/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C2F4421-9329-1647-9792-D5D2D894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48F1B8A-5804-334B-80BB-ADBDE683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CF50393-CF75-804D-89E1-D26533C5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1736B6-7681-FB47-995E-81ABAF45B52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38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AA6BE-992F-F549-A943-9F3885D4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974C2-41EB-7E4D-A8A7-FA4E9EE0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5663-856D-CF46-81F8-777A4596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F50C3-799D-CA4C-B898-C466ECEAF8A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55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CFE728E4-D19F-CE49-BEB8-2E46A1266D3F}"/>
              </a:ext>
            </a:extLst>
          </p:cNvPr>
          <p:cNvCxnSpPr/>
          <p:nvPr/>
        </p:nvCxnSpPr>
        <p:spPr>
          <a:xfrm rot="5400000" flipV="1">
            <a:off x="10058400" y="58738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6668BEF-28E6-3E4B-B031-34766151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CC064EC-43B7-B942-A8A4-ECF18A4B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0409F40-55CC-B049-8D4B-00B290E2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24D82A-FDF5-E74D-9B54-49895B7018E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88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788E-F805-B243-A654-388D9B48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2122-2550-A943-9C0E-F7D594A2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21D2-238E-3D48-AC4D-00E7B809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EE9A0-60F3-BE46-AAF7-C2E8AF1C678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01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2B36C9B-205F-4449-A4CA-0CAE396B1728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2">
            <a:extLst>
              <a:ext uri="{FF2B5EF4-FFF2-40B4-BE49-F238E27FC236}">
                <a16:creationId xmlns:a16="http://schemas.microsoft.com/office/drawing/2014/main" id="{637CD10A-56E5-C943-B4B8-8F53A0013C52}"/>
              </a:ext>
            </a:extLst>
          </p:cNvPr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/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91CC014-6290-B74C-825E-3F4DB5C9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0396F3-D833-EA41-B7E8-93E85C6D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E4478CB-32D5-2642-A3F7-8C5E0067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8414E1-F902-5145-906B-9747B654DA4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53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BBCC08-704D-3042-903A-E49DD214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746930-FBC5-7744-9F7E-368CEB378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F3F5E0-FA37-F946-81C5-D022293C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B60B7A-9754-BF46-895C-8A3274B31F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4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EB8D30-1729-F241-93C0-B63A8B2D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DEEC053-AFFF-9E4B-9E73-36B18894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E01D65-ADA1-A443-A69C-CEF2E04C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9339CE-C3EC-FE42-92FB-6C46F849D6A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2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9BBCF86-0000-B24C-9BB2-84212662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81E95-957E-914B-B492-DACF4F82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102451-1107-3A4D-ACD0-39C5518E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F1C89B-7A68-F345-8231-5FFCCDCA867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17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2D45A-BC2D-C64E-ADEA-5A2A0E0E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107D4-F9C0-C444-8851-498053E3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A79D0-59F6-6849-9AEF-846F045B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4A5E8-481D-5D4A-A6CD-AD511FEF534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975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97A498-6D68-C84D-BCAD-8DB9745F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2C58B1-3835-3D41-94D5-FBE942DD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2882FA-A4C9-4C4D-821A-6DB22628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35FA4-0BBD-C548-B527-4BB69EFD3B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52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0196126D-AB2C-3646-8B98-9C07BD5CBED6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/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0E1916A-7900-DE45-B60E-AAEF7A67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B4A624E-1DE0-5248-A214-2E3AEDCB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2EA4DA-404D-094E-A655-4EA9F87E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6F25EF-8C44-8445-9B33-2B41F3E091A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7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B2255-6708-4060-8A3C-E8F277BB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149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57B5C72-3CB2-3246-95D9-3F8344985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3938" y="2286000"/>
            <a:ext cx="9720262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3494C-3D70-4B78-9774-0C13569FF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3938" y="6470650"/>
            <a:ext cx="2154237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5A1D-C97B-4320-844C-80EE3FAB3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3463" y="6470650"/>
            <a:ext cx="5900737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E000-218E-4C2B-8B1B-14FEFE0B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863" y="6470650"/>
            <a:ext cx="973137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0D0D0D"/>
                </a:solidFill>
                <a:latin typeface="Tw Cen MT Condensed" panose="020B0606020104020203" pitchFamily="34" charset="0"/>
              </a:defRPr>
            </a:lvl1pPr>
          </a:lstStyle>
          <a:p>
            <a:fld id="{FB89B4B1-F814-5D4C-960E-E7D94A555C4B}" type="slidenum">
              <a:rPr lang="zh-CN" altLang="en-US"/>
              <a:pPr/>
              <a:t>‹#›</a:t>
            </a:fld>
            <a:endParaRPr lang="en-US" altLang="zh-C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438279-62E8-4B0D-BE79-02CF585091F9}"/>
              </a:ext>
            </a:extLst>
          </p:cNvPr>
          <p:cNvCxnSpPr/>
          <p:nvPr/>
        </p:nvCxnSpPr>
        <p:spPr>
          <a:xfrm flipV="1">
            <a:off x="762000" y="827088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0" r:id="rId2"/>
    <p:sldLayoutId id="2147483727" r:id="rId3"/>
    <p:sldLayoutId id="2147483721" r:id="rId4"/>
    <p:sldLayoutId id="2147483722" r:id="rId5"/>
    <p:sldLayoutId id="2147483723" r:id="rId6"/>
    <p:sldLayoutId id="2147483728" r:id="rId7"/>
    <p:sldLayoutId id="2147483724" r:id="rId8"/>
    <p:sldLayoutId id="2147483729" r:id="rId9"/>
    <p:sldLayoutId id="2147483725" r:id="rId10"/>
    <p:sldLayoutId id="2147483730" r:id="rId11"/>
  </p:sldLayoutIdLst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 kern="1200" cap="all" spc="100">
          <a:solidFill>
            <a:srgbClr val="0D0D0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13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2" charset="2"/>
        <a:buChar char="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2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372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2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6288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2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6.emf"/><Relationship Id="rId18" Type="http://schemas.openxmlformats.org/officeDocument/2006/relationships/oleObject" Target="../embeddings/oleObject16.bin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18.bin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20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oleObject" Target="../embeddings/oleObject14.bin"/><Relationship Id="rId10" Type="http://schemas.openxmlformats.org/officeDocument/2006/relationships/oleObject" Target="../embeddings/oleObject11.bin"/><Relationship Id="rId19" Type="http://schemas.openxmlformats.org/officeDocument/2006/relationships/oleObject" Target="../embeddings/oleObject17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AC058-9705-44FC-9E00-3E0F68435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638" y="4959350"/>
            <a:ext cx="8758238" cy="1463675"/>
          </a:xfrm>
        </p:spPr>
        <p:txBody>
          <a:bodyPr/>
          <a:lstStyle/>
          <a:p>
            <a:pPr eaLnBrk="1" hangingPunct="1"/>
            <a:r>
              <a:rPr lang="zh-CN" altLang="en-US" cap="none"/>
              <a:t>组合数学基础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D0B3F99D-551C-574A-BB74-ACAB51797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749300"/>
            <a:ext cx="7489825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宋体" panose="02010600030101010101" pitchFamily="2" charset="-122"/>
              </a:rPr>
              <a:t>对有限集合</a:t>
            </a:r>
            <a:r>
              <a:rPr lang="en-US" altLang="zh-CN" sz="3000" b="1">
                <a:latin typeface="宋体" panose="02010600030101010101" pitchFamily="2" charset="-122"/>
              </a:rPr>
              <a:t>S</a:t>
            </a:r>
            <a:r>
              <a:rPr lang="zh-CN" altLang="en-US" sz="3000" b="1">
                <a:latin typeface="宋体" panose="02010600030101010101" pitchFamily="2" charset="-122"/>
              </a:rPr>
              <a:t>，用　　表示</a:t>
            </a:r>
            <a:r>
              <a:rPr lang="en-US" altLang="zh-CN" sz="3000" b="1">
                <a:latin typeface="宋体" panose="02010600030101010101" pitchFamily="2" charset="-122"/>
              </a:rPr>
              <a:t>S</a:t>
            </a:r>
            <a:r>
              <a:rPr lang="zh-CN" altLang="en-US" sz="3000" b="1">
                <a:latin typeface="宋体" panose="02010600030101010101" pitchFamily="2" charset="-122"/>
              </a:rPr>
              <a:t>的元素个数 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DD927F5A-2675-4940-983B-D5F672F2D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852488"/>
          <a:ext cx="5254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r:id="rId3" imgW="4394200" imgH="5854700" progId="Equation.DSMT4">
                  <p:embed/>
                </p:oleObj>
              </mc:Choice>
              <mc:Fallback>
                <p:oleObj r:id="rId3" imgW="4394200" imgH="5854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852488"/>
                        <a:ext cx="52546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4">
            <a:extLst>
              <a:ext uri="{FF2B5EF4-FFF2-40B4-BE49-F238E27FC236}">
                <a16:creationId xmlns:a16="http://schemas.microsoft.com/office/drawing/2014/main" id="{17A28E1F-1BA2-434F-94A9-B58957FDF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1698625"/>
            <a:ext cx="8353425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3000" b="1" dirty="0">
                <a:latin typeface="宋体" panose="02010600030101010101" pitchFamily="2" charset="-122"/>
              </a:rPr>
              <a:t>设</a:t>
            </a:r>
            <a:r>
              <a:rPr lang="en-US" altLang="zh-CN" sz="3000" b="1" dirty="0">
                <a:latin typeface="宋体" panose="02010600030101010101" pitchFamily="2" charset="-122"/>
              </a:rPr>
              <a:t>A</a:t>
            </a:r>
            <a:r>
              <a:rPr lang="zh-CN" altLang="en-US" sz="3000" b="1" dirty="0">
                <a:latin typeface="宋体" panose="02010600030101010101" pitchFamily="2" charset="-122"/>
              </a:rPr>
              <a:t>，</a:t>
            </a:r>
            <a:r>
              <a:rPr lang="en-US" altLang="zh-CN" sz="3000" b="1" dirty="0">
                <a:latin typeface="宋体" panose="02010600030101010101" pitchFamily="2" charset="-122"/>
              </a:rPr>
              <a:t>B</a:t>
            </a:r>
            <a:r>
              <a:rPr lang="zh-CN" altLang="en-US" sz="3000" b="1" dirty="0">
                <a:latin typeface="宋体" panose="02010600030101010101" pitchFamily="2" charset="-122"/>
              </a:rPr>
              <a:t>是有限集合，则</a:t>
            </a:r>
          </a:p>
        </p:txBody>
      </p:sp>
      <p:graphicFrame>
        <p:nvGraphicFramePr>
          <p:cNvPr id="12293" name="Object 5">
            <a:extLst>
              <a:ext uri="{FF2B5EF4-FFF2-40B4-BE49-F238E27FC236}">
                <a16:creationId xmlns:a16="http://schemas.microsoft.com/office/drawing/2014/main" id="{F20FF69D-51E1-DC48-A9FA-EC783AF29B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5" y="2544763"/>
          <a:ext cx="48196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r:id="rId5" imgW="36868100" imgH="5854700" progId="Equation.DSMT4">
                  <p:embed/>
                </p:oleObj>
              </mc:Choice>
              <mc:Fallback>
                <p:oleObj r:id="rId5" imgW="36868100" imgH="5854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2544763"/>
                        <a:ext cx="48196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6">
            <a:extLst>
              <a:ext uri="{FF2B5EF4-FFF2-40B4-BE49-F238E27FC236}">
                <a16:creationId xmlns:a16="http://schemas.microsoft.com/office/drawing/2014/main" id="{8F1E2EDC-30DE-0249-B6D2-6455461F0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3651250"/>
            <a:ext cx="8856662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 dirty="0">
                <a:latin typeface="宋体" panose="02010600030101010101" pitchFamily="2" charset="-122"/>
              </a:rPr>
              <a:t>设</a:t>
            </a:r>
            <a:r>
              <a:rPr lang="en-US" altLang="zh-CN" sz="3000" b="1" dirty="0">
                <a:latin typeface="宋体" panose="02010600030101010101" pitchFamily="2" charset="-122"/>
              </a:rPr>
              <a:t>A</a:t>
            </a:r>
            <a:r>
              <a:rPr lang="zh-CN" altLang="en-US" sz="3000" b="1" dirty="0">
                <a:latin typeface="宋体" panose="02010600030101010101" pitchFamily="2" charset="-122"/>
              </a:rPr>
              <a:t>、</a:t>
            </a:r>
            <a:r>
              <a:rPr lang="en-US" altLang="zh-CN" sz="3000" b="1" dirty="0">
                <a:latin typeface="宋体" panose="02010600030101010101" pitchFamily="2" charset="-122"/>
              </a:rPr>
              <a:t>B</a:t>
            </a:r>
            <a:r>
              <a:rPr lang="zh-CN" altLang="en-US" sz="3000" b="1" dirty="0">
                <a:latin typeface="宋体" panose="02010600030101010101" pitchFamily="2" charset="-122"/>
              </a:rPr>
              <a:t>、</a:t>
            </a:r>
            <a:r>
              <a:rPr lang="en-US" altLang="zh-CN" sz="3000" b="1" dirty="0">
                <a:latin typeface="宋体" panose="02010600030101010101" pitchFamily="2" charset="-122"/>
              </a:rPr>
              <a:t>C</a:t>
            </a:r>
            <a:r>
              <a:rPr lang="zh-CN" altLang="en-US" sz="3000" b="1" dirty="0">
                <a:latin typeface="宋体" panose="02010600030101010101" pitchFamily="2" charset="-122"/>
              </a:rPr>
              <a:t>是有限集合，则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0FF69B3C-ECE8-D743-B6D7-4C1A4D30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162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96" name="Object 8">
            <a:extLst>
              <a:ext uri="{FF2B5EF4-FFF2-40B4-BE49-F238E27FC236}">
                <a16:creationId xmlns:a16="http://schemas.microsoft.com/office/drawing/2014/main" id="{8B1C568C-4A3F-5648-995A-A3FE2CF2C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788" y="4475163"/>
          <a:ext cx="1087278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r:id="rId7" imgW="94208600" imgH="5854700" progId="Equation.DSMT4">
                  <p:embed/>
                </p:oleObj>
              </mc:Choice>
              <mc:Fallback>
                <p:oleObj r:id="rId7" imgW="94208600" imgH="5854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4475163"/>
                        <a:ext cx="10872787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75C85-6B54-0B49-B490-B871E736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容斥原理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CE15F-8D01-F843-8CCA-D0059429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0FFB5D-7562-7643-B889-AA3EBFBC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255523"/>
            <a:ext cx="7519516" cy="40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05E15B7-6F3C-B64F-9B8F-0994D93765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1950" y="944563"/>
            <a:ext cx="8229600" cy="4176712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"/>
            </a:pPr>
            <a:r>
              <a:rPr lang="zh-CN" altLang="en-US" sz="3000">
                <a:latin typeface="宋体" panose="02010600030101010101" pitchFamily="2" charset="-122"/>
              </a:rPr>
              <a:t> </a:t>
            </a:r>
            <a:r>
              <a:rPr lang="en-US" altLang="zh-CN" sz="3000">
                <a:latin typeface="宋体" panose="02010600030101010101" pitchFamily="2" charset="-122"/>
              </a:rPr>
              <a:t>1</a:t>
            </a:r>
            <a:r>
              <a:rPr lang="zh-CN" altLang="en-US" sz="3000">
                <a:latin typeface="宋体" panose="02010600030101010101" pitchFamily="2" charset="-122"/>
              </a:rPr>
              <a:t>、（</a:t>
            </a:r>
            <a:r>
              <a:rPr lang="en-US" altLang="zh-CN" sz="3000">
                <a:latin typeface="宋体" panose="02010600030101010101" pitchFamily="2" charset="-122"/>
              </a:rPr>
              <a:t>NOIP10</a:t>
            </a:r>
            <a:r>
              <a:rPr lang="zh-CN" altLang="en-US" sz="3000">
                <a:latin typeface="宋体" panose="02010600030101010101" pitchFamily="2" charset="-122"/>
              </a:rPr>
              <a:t>）</a:t>
            </a:r>
            <a:r>
              <a:rPr lang="en-US" altLang="zh-CN" sz="3000">
                <a:latin typeface="宋体" panose="02010600030101010101" pitchFamily="2" charset="-122"/>
              </a:rPr>
              <a:t>75</a:t>
            </a:r>
            <a:r>
              <a:rPr lang="zh-CN" altLang="en-US" sz="3000">
                <a:latin typeface="宋体" panose="02010600030101010101" pitchFamily="2" charset="-122"/>
              </a:rPr>
              <a:t>名儿童到游乐场去玩。他们可以骑旋转木马，坐滑行铁道，乘宇宙飞船。已知其中</a:t>
            </a:r>
            <a:r>
              <a:rPr lang="en-US" altLang="zh-CN" sz="3000">
                <a:latin typeface="宋体" panose="02010600030101010101" pitchFamily="2" charset="-122"/>
              </a:rPr>
              <a:t>20</a:t>
            </a:r>
            <a:r>
              <a:rPr lang="zh-CN" altLang="en-US" sz="3000">
                <a:latin typeface="宋体" panose="02010600030101010101" pitchFamily="2" charset="-122"/>
              </a:rPr>
              <a:t>人这三种东西都玩过，</a:t>
            </a:r>
            <a:r>
              <a:rPr lang="en-US" altLang="zh-CN" sz="3000">
                <a:latin typeface="宋体" panose="02010600030101010101" pitchFamily="2" charset="-122"/>
              </a:rPr>
              <a:t>55</a:t>
            </a:r>
            <a:r>
              <a:rPr lang="zh-CN" altLang="en-US" sz="3000">
                <a:latin typeface="宋体" panose="02010600030101010101" pitchFamily="2" charset="-122"/>
              </a:rPr>
              <a:t>人至少玩过其中的两种。若每样乘坐一次的费用是</a:t>
            </a:r>
            <a:r>
              <a:rPr lang="en-US" altLang="zh-CN" sz="3000">
                <a:latin typeface="宋体" panose="02010600030101010101" pitchFamily="2" charset="-122"/>
              </a:rPr>
              <a:t>5</a:t>
            </a:r>
            <a:r>
              <a:rPr lang="zh-CN" altLang="en-US" sz="3000">
                <a:latin typeface="宋体" panose="02010600030101010101" pitchFamily="2" charset="-122"/>
              </a:rPr>
              <a:t>元，游乐场总共收入</a:t>
            </a:r>
            <a:r>
              <a:rPr lang="en-US" altLang="zh-CN" sz="3000">
                <a:latin typeface="宋体" panose="02010600030101010101" pitchFamily="2" charset="-122"/>
              </a:rPr>
              <a:t>700</a:t>
            </a:r>
            <a:r>
              <a:rPr lang="zh-CN" altLang="en-US" sz="3000">
                <a:latin typeface="宋体" panose="02010600030101010101" pitchFamily="2" charset="-122"/>
              </a:rPr>
              <a:t>，可知有</a:t>
            </a:r>
            <a:r>
              <a:rPr lang="zh-CN" altLang="en-US" sz="3000" u="sng">
                <a:latin typeface="宋体" panose="02010600030101010101" pitchFamily="2" charset="-122"/>
              </a:rPr>
              <a:t>    </a:t>
            </a:r>
            <a:r>
              <a:rPr lang="zh-CN" altLang="en-US" sz="3000">
                <a:latin typeface="宋体" panose="02010600030101010101" pitchFamily="2" charset="-122"/>
              </a:rPr>
              <a:t>名儿童没有玩过其中任何一种。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"/>
            </a:pPr>
            <a:r>
              <a:rPr lang="en-US" altLang="zh-CN" sz="3000">
                <a:latin typeface="宋体" panose="02010600030101010101" pitchFamily="2" charset="-122"/>
              </a:rPr>
              <a:t>2</a:t>
            </a:r>
            <a:r>
              <a:rPr lang="zh-CN" altLang="en-US" sz="3000">
                <a:latin typeface="宋体" panose="02010600030101010101" pitchFamily="2" charset="-122"/>
              </a:rPr>
              <a:t>、某学校足球队有球衣</a:t>
            </a:r>
            <a:r>
              <a:rPr lang="en-US" altLang="zh-CN" sz="3000">
                <a:latin typeface="宋体" panose="02010600030101010101" pitchFamily="2" charset="-122"/>
              </a:rPr>
              <a:t>30</a:t>
            </a:r>
            <a:r>
              <a:rPr lang="zh-CN" altLang="en-US" sz="3000">
                <a:latin typeface="宋体" panose="02010600030101010101" pitchFamily="2" charset="-122"/>
              </a:rPr>
              <a:t>件，篮球队有球衣</a:t>
            </a:r>
            <a:r>
              <a:rPr lang="en-US" altLang="zh-CN" sz="3000">
                <a:latin typeface="宋体" panose="02010600030101010101" pitchFamily="2" charset="-122"/>
              </a:rPr>
              <a:t>15</a:t>
            </a:r>
            <a:r>
              <a:rPr lang="zh-CN" altLang="en-US" sz="3000">
                <a:latin typeface="宋体" panose="02010600030101010101" pitchFamily="2" charset="-122"/>
              </a:rPr>
              <a:t>件，排球队有球衣</a:t>
            </a:r>
            <a:r>
              <a:rPr lang="en-US" altLang="zh-CN" sz="3000">
                <a:latin typeface="宋体" panose="02010600030101010101" pitchFamily="2" charset="-122"/>
              </a:rPr>
              <a:t>18</a:t>
            </a:r>
            <a:r>
              <a:rPr lang="zh-CN" altLang="en-US" sz="3000">
                <a:latin typeface="宋体" panose="02010600030101010101" pitchFamily="2" charset="-122"/>
              </a:rPr>
              <a:t>件，三队队员总数为</a:t>
            </a:r>
            <a:r>
              <a:rPr lang="en-US" altLang="zh-CN" sz="3000">
                <a:latin typeface="宋体" panose="02010600030101010101" pitchFamily="2" charset="-122"/>
              </a:rPr>
              <a:t>50</a:t>
            </a:r>
            <a:r>
              <a:rPr lang="zh-CN" altLang="en-US" sz="3000">
                <a:latin typeface="宋体" panose="02010600030101010101" pitchFamily="2" charset="-122"/>
              </a:rPr>
              <a:t>人，其中有</a:t>
            </a:r>
            <a:r>
              <a:rPr lang="en-US" altLang="zh-CN" sz="3000">
                <a:latin typeface="宋体" panose="02010600030101010101" pitchFamily="2" charset="-122"/>
              </a:rPr>
              <a:t>2</a:t>
            </a:r>
            <a:r>
              <a:rPr lang="zh-CN" altLang="en-US" sz="3000">
                <a:latin typeface="宋体" panose="02010600030101010101" pitchFamily="2" charset="-122"/>
              </a:rPr>
              <a:t>人同时参加</a:t>
            </a:r>
            <a:r>
              <a:rPr lang="en-US" altLang="zh-CN" sz="3000">
                <a:latin typeface="宋体" panose="02010600030101010101" pitchFamily="2" charset="-122"/>
              </a:rPr>
              <a:t>3</a:t>
            </a:r>
            <a:r>
              <a:rPr lang="zh-CN" altLang="en-US" sz="3000">
                <a:latin typeface="宋体" panose="02010600030101010101" pitchFamily="2" charset="-122"/>
              </a:rPr>
              <a:t>个队，那么同时</a:t>
            </a:r>
            <a:r>
              <a:rPr lang="zh-CN" altLang="en-US" sz="3000">
                <a:solidFill>
                  <a:srgbClr val="FF3300"/>
                </a:solidFill>
                <a:latin typeface="宋体" panose="02010600030101010101" pitchFamily="2" charset="-122"/>
              </a:rPr>
              <a:t>只</a:t>
            </a:r>
            <a:r>
              <a:rPr lang="zh-CN" altLang="en-US" sz="3000">
                <a:latin typeface="宋体" panose="02010600030101010101" pitchFamily="2" charset="-122"/>
              </a:rPr>
              <a:t>参加两个队的队员有多少？ </a:t>
            </a:r>
          </a:p>
          <a:p>
            <a:pPr eaLnBrk="1" hangingPunct="1">
              <a:spcBef>
                <a:spcPct val="50000"/>
              </a:spcBef>
              <a:buClrTx/>
              <a:buFont typeface="Arial" panose="020B0604020202020204" pitchFamily="34" charset="0"/>
              <a:buChar char=""/>
            </a:pPr>
            <a:r>
              <a:rPr lang="zh-CN" altLang="en-US" sz="3000">
                <a:latin typeface="宋体" panose="02010600030101010101" pitchFamily="2" charset="-122"/>
              </a:rPr>
              <a:t>３、分母是</a:t>
            </a:r>
            <a:r>
              <a:rPr lang="en-US" altLang="zh-CN" sz="3000">
                <a:latin typeface="宋体" panose="02010600030101010101" pitchFamily="2" charset="-122"/>
              </a:rPr>
              <a:t>1001</a:t>
            </a:r>
            <a:r>
              <a:rPr lang="zh-CN" altLang="en-US" sz="3000">
                <a:latin typeface="宋体" panose="02010600030101010101" pitchFamily="2" charset="-122"/>
              </a:rPr>
              <a:t>的最简真分数一共有多少个？</a:t>
            </a:r>
            <a:endParaRPr lang="zh-CN" altLang="en-US" sz="3000"/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B822715-A6B9-0049-B6ED-4C758D03E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4972050"/>
            <a:ext cx="82772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 sz="1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1EBC0-110D-C947-8020-1E847B09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容斥原理的小应用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92B6F-BC6C-A746-B289-3D37C819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39E890-E364-2B47-8679-AB53B04A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63328"/>
            <a:ext cx="8673554" cy="17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F6F9D3-6631-B54C-88DC-ED7ECC58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988840"/>
            <a:ext cx="10490200" cy="1320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6E35A5-7F4F-A14A-8172-C03AFCB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鸽巢原理</a:t>
            </a:r>
          </a:p>
        </p:txBody>
      </p:sp>
    </p:spTree>
    <p:extLst>
      <p:ext uri="{BB962C8B-B14F-4D97-AF65-F5344CB8AC3E}">
        <p14:creationId xmlns:p14="http://schemas.microsoft.com/office/powerpoint/2010/main" val="414895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03B5D8D-CF14-B840-A821-1BFACB54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088" y="325438"/>
            <a:ext cx="2566987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排列的定义</a:t>
            </a:r>
            <a:r>
              <a:rPr lang="en-US" altLang="zh-CN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C832FC24-ED8D-6244-B375-CA05D38F8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1282700"/>
            <a:ext cx="9217025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个不同元素中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任取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个元素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按照一定的顺序排成一列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叫做从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个不同元素中取出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个元素的一个排列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3000" b="1">
              <a:latin typeface="Times New Roman" panose="02020603050405020304" pitchFamily="18" charset="0"/>
            </a:endParaRP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B367CB30-DAAF-A145-A6F6-8ED5314886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9188" y="2614613"/>
          <a:ext cx="6985000" cy="174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Microsoft 公式 3.0" r:id="rId3" imgW="47688500" imgH="15798800" progId="Equation.3">
                  <p:embed/>
                </p:oleObj>
              </mc:Choice>
              <mc:Fallback>
                <p:oleObj name="Microsoft 公式 3.0" r:id="rId3" imgW="47688500" imgH="1579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88" y="2614613"/>
                        <a:ext cx="6985000" cy="17414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6">
            <a:extLst>
              <a:ext uri="{FF2B5EF4-FFF2-40B4-BE49-F238E27FC236}">
                <a16:creationId xmlns:a16="http://schemas.microsoft.com/office/drawing/2014/main" id="{6C43B48F-56AB-C444-9A4F-7BC476C12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62475"/>
            <a:ext cx="9288463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solidFill>
                  <a:srgbClr val="FF3300"/>
                </a:solidFill>
                <a:latin typeface="宋体" panose="02010600030101010101" pitchFamily="2" charset="-122"/>
              </a:rPr>
              <a:t>全排列问题：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000">
                <a:latin typeface="宋体" panose="02010600030101010101" pitchFamily="2" charset="-122"/>
              </a:rPr>
              <a:t>    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个不同的元素排成一排，排列方法有：</a:t>
            </a:r>
          </a:p>
        </p:txBody>
      </p:sp>
      <p:graphicFrame>
        <p:nvGraphicFramePr>
          <p:cNvPr id="18438" name="Object 7">
            <a:extLst>
              <a:ext uri="{FF2B5EF4-FFF2-40B4-BE49-F238E27FC236}">
                <a16:creationId xmlns:a16="http://schemas.microsoft.com/office/drawing/2014/main" id="{2141B1AD-48F2-7A4F-A0CC-297974A595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4900" y="5602288"/>
          <a:ext cx="112871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r:id="rId5" imgW="4686300" imgH="5562600" progId="Equation.DSMT4">
                  <p:embed/>
                </p:oleObj>
              </mc:Choice>
              <mc:Fallback>
                <p:oleObj r:id="rId5" imgW="4686300" imgH="556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5602288"/>
                        <a:ext cx="1128713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 Box 8">
            <a:extLst>
              <a:ext uri="{FF2B5EF4-FFF2-40B4-BE49-F238E27FC236}">
                <a16:creationId xmlns:a16="http://schemas.microsoft.com/office/drawing/2014/main" id="{F1D6AD19-740A-9746-8CE1-AD353C16E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5949950"/>
            <a:ext cx="6192838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latin typeface="宋体" panose="02010600030101010101" pitchFamily="2" charset="-122"/>
              </a:rPr>
              <a:t>=n*(n-1)*(n-2)*…*2*1=n!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1892CBF6-1E3C-D748-8480-8B2EECF6D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271463"/>
            <a:ext cx="25146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组合的定义</a:t>
            </a:r>
            <a:r>
              <a:rPr lang="en-US" altLang="zh-CN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D30659A-5F3F-CE48-A2AD-60137F102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425" y="1047750"/>
            <a:ext cx="888682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个不同元素中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任取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个元素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并成一组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叫做从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个不同元素中取出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个元素的一个组合</a:t>
            </a:r>
            <a:r>
              <a:rPr lang="en-US" altLang="zh-CN" sz="3000" b="1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3000" b="1">
                <a:latin typeface="楷体_GB2312" pitchFamily="49" charset="-122"/>
                <a:ea typeface="楷体_GB2312" pitchFamily="49" charset="-122"/>
              </a:rPr>
              <a:t>（无关顺序）</a:t>
            </a:r>
            <a:endParaRPr lang="en-US" altLang="zh-CN" sz="3000" b="1">
              <a:latin typeface="Times New Roman" panose="02020603050405020304" pitchFamily="18" charset="0"/>
            </a:endParaRP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FE3C8854-CA68-2D49-8724-98F8EFC1B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282825"/>
            <a:ext cx="22098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组合数公式</a:t>
            </a:r>
            <a:r>
              <a:rPr lang="en-US" altLang="zh-CN" sz="3000" b="1">
                <a:solidFill>
                  <a:srgbClr val="FF33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6F928546-46A8-8F4E-9643-432C823AB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5302250"/>
            <a:ext cx="829468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排列与组合的区别与联系</a:t>
            </a:r>
            <a:r>
              <a:rPr lang="en-US" altLang="zh-CN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与顺序有关的为排列问题</a:t>
            </a:r>
            <a:r>
              <a:rPr lang="en-US" altLang="zh-CN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与顺序无关的为组合问题</a:t>
            </a:r>
            <a:r>
              <a:rPr lang="en-US" altLang="zh-CN" sz="3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19462" name="Object 6">
            <a:extLst>
              <a:ext uri="{FF2B5EF4-FFF2-40B4-BE49-F238E27FC236}">
                <a16:creationId xmlns:a16="http://schemas.microsoft.com/office/drawing/2014/main" id="{F74CED9D-74C0-4943-9406-01696BBE53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3040063"/>
          <a:ext cx="7862887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r:id="rId3" imgW="58216800" imgH="21069300" progId="Equation.3">
                  <p:embed/>
                </p:oleObj>
              </mc:Choice>
              <mc:Fallback>
                <p:oleObj r:id="rId3" imgW="58216800" imgH="21069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040063"/>
                        <a:ext cx="7862887" cy="19605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425B250-8835-A949-AFE5-1DC3DDC11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476250"/>
            <a:ext cx="9936162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隶书" pitchFamily="49" charset="-122"/>
                <a:ea typeface="隶书" pitchFamily="49" charset="-122"/>
              </a:rPr>
              <a:t>例</a:t>
            </a:r>
            <a:r>
              <a:rPr lang="en-US" altLang="zh-CN" sz="4000" b="1">
                <a:latin typeface="隶书" pitchFamily="49" charset="-122"/>
                <a:ea typeface="隶书" pitchFamily="49" charset="-122"/>
              </a:rPr>
              <a:t>1</a:t>
            </a:r>
            <a:r>
              <a:rPr lang="en-US" altLang="zh-CN" sz="4000" b="1">
                <a:latin typeface="Times New Roman" panose="02020603050405020304" pitchFamily="18" charset="0"/>
              </a:rPr>
              <a:t>  :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学校师生合影，共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个学生，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个老师，要求老师在学生中间，且老师互不相邻，共有多少种不同的合影方式？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014FF87A-C6F4-1341-A6EA-59D5FEABC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620713"/>
            <a:ext cx="100822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隶书" pitchFamily="49" charset="-122"/>
                <a:ea typeface="隶书" pitchFamily="49" charset="-122"/>
              </a:rPr>
              <a:t>例</a:t>
            </a:r>
            <a:r>
              <a:rPr lang="en-US" altLang="zh-CN" sz="4000" b="1">
                <a:latin typeface="隶书" pitchFamily="49" charset="-122"/>
                <a:ea typeface="隶书" pitchFamily="49" charset="-122"/>
              </a:rPr>
              <a:t>2 : 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个男生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个女生排成一排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,3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个女生要排在一起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有多少种不同的排法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?</a:t>
            </a:r>
            <a:r>
              <a:rPr lang="en-US" altLang="zh-CN" sz="4000" b="1">
                <a:latin typeface="隶书" pitchFamily="49" charset="-122"/>
                <a:ea typeface="隶书" pitchFamily="49" charset="-122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3A7F06F9-EA1A-1F40-B791-50FEC857E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404813"/>
            <a:ext cx="8639175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3 : 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袋中有不同年份生产的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分硬币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不同年份生产的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角硬币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如果从袋中取出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元钱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有多少种取法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15D16FD-ACEB-488B-B8C8-2E66C4D09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125" y="981075"/>
            <a:ext cx="7793038" cy="4413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500" cap="none"/>
              <a:t>计数的两条基本法则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AB45F3DA-3B87-5649-B77A-0E8FC67002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2133600"/>
            <a:ext cx="1006475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000"/>
              <a:t>加法法则（加法原理，加法原则，和则）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000"/>
              <a:t>若完成一件事有</a:t>
            </a:r>
            <a:r>
              <a:rPr lang="en-US" altLang="zh-CN" sz="3000"/>
              <a:t>k</a:t>
            </a:r>
            <a:r>
              <a:rPr lang="zh-CN" altLang="en-US" sz="3000"/>
              <a:t>种不同的</a:t>
            </a:r>
            <a:r>
              <a:rPr lang="zh-CN" altLang="en-US" sz="3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3000"/>
              <a:t>，第</a:t>
            </a:r>
            <a:r>
              <a:rPr lang="en-US" altLang="zh-CN" sz="3000"/>
              <a:t>1</a:t>
            </a:r>
            <a:r>
              <a:rPr lang="zh-CN" altLang="en-US" sz="3000"/>
              <a:t>种方案有</a:t>
            </a:r>
            <a:r>
              <a:rPr lang="en-US" altLang="zh-CN" sz="3000"/>
              <a:t>n1</a:t>
            </a:r>
            <a:r>
              <a:rPr lang="zh-CN" altLang="en-US" sz="3000"/>
              <a:t>种方法，第</a:t>
            </a:r>
            <a:r>
              <a:rPr lang="en-US" altLang="zh-CN" sz="3000"/>
              <a:t>2</a:t>
            </a:r>
            <a:r>
              <a:rPr lang="zh-CN" altLang="en-US" sz="3000"/>
              <a:t>种方案有</a:t>
            </a:r>
            <a:r>
              <a:rPr lang="en-US" altLang="zh-CN" sz="3000"/>
              <a:t>n2</a:t>
            </a:r>
            <a:r>
              <a:rPr lang="zh-CN" altLang="en-US" sz="3000"/>
              <a:t>种方法，</a:t>
            </a:r>
            <a:r>
              <a:rPr lang="en-US" altLang="zh-CN" sz="3000">
                <a:latin typeface="Arial" panose="020B0604020202020204" pitchFamily="34" charset="0"/>
              </a:rPr>
              <a:t>…</a:t>
            </a:r>
            <a:r>
              <a:rPr lang="zh-CN" altLang="en-US" sz="3000"/>
              <a:t>，第</a:t>
            </a:r>
            <a:r>
              <a:rPr lang="en-US" altLang="zh-CN" sz="3000"/>
              <a:t>k</a:t>
            </a:r>
            <a:r>
              <a:rPr lang="zh-CN" altLang="en-US" sz="3000"/>
              <a:t>种方案有</a:t>
            </a:r>
            <a:r>
              <a:rPr lang="en-US" altLang="zh-CN" sz="3000"/>
              <a:t>nk</a:t>
            </a:r>
            <a:r>
              <a:rPr lang="zh-CN" altLang="en-US" sz="3000"/>
              <a:t>种方法，所有方法均不相同，其中</a:t>
            </a:r>
            <a:r>
              <a:rPr lang="zh-CN" altLang="en-US" sz="3000" b="1"/>
              <a:t>任何一种方法均可完成此事</a:t>
            </a:r>
            <a:r>
              <a:rPr lang="zh-CN" altLang="en-US" sz="3000"/>
              <a:t>，则完成这件事的方法总数是</a:t>
            </a:r>
            <a:r>
              <a:rPr lang="en-US" altLang="zh-CN" sz="3000"/>
              <a:t>n1+n2+</a:t>
            </a:r>
            <a:r>
              <a:rPr lang="en-US" altLang="zh-CN" sz="3000">
                <a:latin typeface="Arial" panose="020B0604020202020204" pitchFamily="34" charset="0"/>
              </a:rPr>
              <a:t>…</a:t>
            </a:r>
            <a:r>
              <a:rPr lang="en-US" altLang="zh-CN" sz="3000"/>
              <a:t>+nk.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000"/>
              <a:t>乘法法则（乘法原理，乘法原则，积则）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000"/>
              <a:t>若完成一件事可分为</a:t>
            </a:r>
            <a:r>
              <a:rPr lang="en-US" altLang="zh-CN" sz="3000"/>
              <a:t>k</a:t>
            </a:r>
            <a:r>
              <a:rPr lang="zh-CN" altLang="en-US" sz="3000"/>
              <a:t>个</a:t>
            </a:r>
            <a:r>
              <a:rPr lang="zh-CN" altLang="en-US" sz="3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3000"/>
              <a:t>，第</a:t>
            </a:r>
            <a:r>
              <a:rPr lang="en-US" altLang="zh-CN" sz="3000"/>
              <a:t>1</a:t>
            </a:r>
            <a:r>
              <a:rPr lang="zh-CN" altLang="en-US" sz="3000"/>
              <a:t>步有</a:t>
            </a:r>
            <a:r>
              <a:rPr lang="en-US" altLang="zh-CN" sz="3000"/>
              <a:t>n1</a:t>
            </a:r>
            <a:r>
              <a:rPr lang="zh-CN" altLang="en-US" sz="3000"/>
              <a:t>种方法，第</a:t>
            </a:r>
            <a:r>
              <a:rPr lang="en-US" altLang="zh-CN" sz="3000"/>
              <a:t>2</a:t>
            </a:r>
            <a:r>
              <a:rPr lang="zh-CN" altLang="en-US" sz="3000"/>
              <a:t>步有</a:t>
            </a:r>
            <a:r>
              <a:rPr lang="en-US" altLang="zh-CN" sz="3000"/>
              <a:t>n2</a:t>
            </a:r>
            <a:r>
              <a:rPr lang="zh-CN" altLang="en-US" sz="3000"/>
              <a:t>种方法，</a:t>
            </a:r>
            <a:r>
              <a:rPr lang="en-US" altLang="zh-CN" sz="3000">
                <a:latin typeface="Arial" panose="020B0604020202020204" pitchFamily="34" charset="0"/>
              </a:rPr>
              <a:t>…</a:t>
            </a:r>
            <a:r>
              <a:rPr lang="zh-CN" altLang="en-US" sz="3000"/>
              <a:t>，第</a:t>
            </a:r>
            <a:r>
              <a:rPr lang="en-US" altLang="zh-CN" sz="3000"/>
              <a:t>k</a:t>
            </a:r>
            <a:r>
              <a:rPr lang="zh-CN" altLang="en-US" sz="3000"/>
              <a:t>步有</a:t>
            </a:r>
            <a:r>
              <a:rPr lang="en-US" altLang="zh-CN" sz="3000"/>
              <a:t>nk</a:t>
            </a:r>
            <a:r>
              <a:rPr lang="zh-CN" altLang="en-US" sz="3000"/>
              <a:t>种方法，</a:t>
            </a:r>
            <a:r>
              <a:rPr lang="zh-CN" altLang="en-US" sz="3000" b="1"/>
              <a:t>各步骤需连续完成才能完成这件事</a:t>
            </a:r>
            <a:r>
              <a:rPr lang="zh-CN" altLang="en-US" sz="3000"/>
              <a:t>，则完成这件事的方法总数是</a:t>
            </a:r>
            <a:r>
              <a:rPr lang="en-US" altLang="zh-CN" sz="3000"/>
              <a:t>n1*n2*</a:t>
            </a:r>
            <a:r>
              <a:rPr lang="en-US" altLang="zh-CN" sz="3000">
                <a:latin typeface="Arial" panose="020B0604020202020204" pitchFamily="34" charset="0"/>
              </a:rPr>
              <a:t>…</a:t>
            </a:r>
            <a:r>
              <a:rPr lang="en-US" altLang="zh-CN" sz="3000"/>
              <a:t>*nk.</a:t>
            </a:r>
          </a:p>
        </p:txBody>
      </p:sp>
    </p:spTree>
    <p:extLst>
      <p:ext uri="{BB962C8B-B14F-4D97-AF65-F5344CB8AC3E}">
        <p14:creationId xmlns:p14="http://schemas.microsoft.com/office/powerpoint/2010/main" val="13257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1FA66EF1-4103-5A4A-A44D-45F3D835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620713"/>
            <a:ext cx="98647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隶书" pitchFamily="49" charset="-122"/>
                <a:ea typeface="隶书" pitchFamily="49" charset="-122"/>
              </a:rPr>
              <a:t>例</a:t>
            </a:r>
            <a:r>
              <a:rPr lang="en-US" altLang="zh-CN" sz="4000" b="1">
                <a:latin typeface="隶书" pitchFamily="49" charset="-122"/>
                <a:ea typeface="隶书" pitchFamily="49" charset="-122"/>
              </a:rPr>
              <a:t>4</a:t>
            </a:r>
            <a:r>
              <a:rPr lang="en-US" altLang="zh-CN" sz="4000" b="1">
                <a:latin typeface="Times New Roman" panose="02020603050405020304" pitchFamily="18" charset="0"/>
              </a:rPr>
              <a:t>   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学校安排考试科目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门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语文要在数学之前考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有多少种不同的安排顺序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C493D7CF-928E-3D46-B07C-81EE54443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765175"/>
            <a:ext cx="9936163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隶书" pitchFamily="49" charset="-122"/>
                <a:ea typeface="隶书" pitchFamily="49" charset="-122"/>
              </a:rPr>
              <a:t>例</a:t>
            </a:r>
            <a:r>
              <a:rPr lang="en-US" altLang="zh-CN" sz="4000" b="1">
                <a:latin typeface="隶书" pitchFamily="49" charset="-122"/>
                <a:ea typeface="隶书" pitchFamily="49" charset="-122"/>
              </a:rPr>
              <a:t>5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某个班级共有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43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位同学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从中任抽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人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正、副班长、团支部书记至少有一人在内的抽法有多少种</a:t>
            </a:r>
            <a:r>
              <a:rPr lang="en-US" altLang="zh-CN" sz="4000" b="1">
                <a:latin typeface="楷体_GB2312" pitchFamily="49" charset="-122"/>
                <a:ea typeface="楷体_GB2312" pitchFamily="49" charset="-122"/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143C326B-4461-4393-9087-1FB2D643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cap="none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等式</a:t>
            </a:r>
            <a:r>
              <a:rPr lang="en-US" altLang="zh-CN" cap="none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r>
              <a:rPr lang="zh-CN" altLang="en-US" cap="none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：对称关系式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5FB21-8D54-C941-891C-22C7EBDCC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60600" y="1916113"/>
            <a:ext cx="7772400" cy="18161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6000" b="1" i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60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2EF7F-FDEC-2C46-AF1D-5C14632F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3860800"/>
            <a:ext cx="81692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组合意义</a:t>
            </a:r>
            <a:r>
              <a: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中取走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必然余下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故从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的组合与从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3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的组合一一对应。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D1923B85-B1FA-42CA-B0F1-FA9BED2E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758825"/>
            <a:ext cx="4824413" cy="733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等式</a:t>
            </a:r>
            <a:r>
              <a:rPr lang="en-US" altLang="zh-CN" sz="4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2</a:t>
            </a:r>
            <a:r>
              <a:rPr lang="zh-CN" altLang="en-US" sz="4400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rPr>
              <a:t>：加法公式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9AE1D-3E5C-4C48-9576-54AD501A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088" y="1628775"/>
            <a:ext cx="7561262" cy="1008063"/>
          </a:xfrm>
        </p:spPr>
        <p:txBody>
          <a:bodyPr rtlCol="0">
            <a:normAutofit/>
          </a:bodyPr>
          <a:lstStyle/>
          <a:p>
            <a:pPr marL="91440" indent="-91440" algn="ctr" eaLnBrk="1" fontAlgn="auto" hangingPunct="1">
              <a:buFont typeface="Tw Cen MT" panose="020B0602020104020603" pitchFamily="34" charset="0"/>
              <a:buNone/>
              <a:defRPr/>
            </a:pP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＝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, r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)+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-1, </a:t>
            </a:r>
            <a:r>
              <a:rPr lang="en-US" altLang="zh-CN" sz="4400" b="1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r-</a:t>
            </a:r>
            <a:r>
              <a:rPr lang="en-US" altLang="zh-CN" sz="4400" b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1) </a:t>
            </a:r>
          </a:p>
          <a:p>
            <a:pPr marL="0" indent="0" eaLnBrk="1" fontAlgn="auto" hangingPunct="1">
              <a:buFont typeface="Tw Cen MT" panose="020B0602020104020603" pitchFamily="34" charset="0"/>
              <a:buNone/>
              <a:defRPr/>
            </a:pPr>
            <a:endParaRPr lang="zh-CN" altLang="en-US" i="1" dirty="0">
              <a:solidFill>
                <a:srgbClr val="3333CC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360068-A46C-4082-A7AD-5F8AF078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6988" y="2636838"/>
            <a:ext cx="7345362" cy="3384550"/>
          </a:xfrm>
        </p:spPr>
        <p:txBody>
          <a:bodyPr/>
          <a:lstStyle/>
          <a:p>
            <a:pPr eaLnBrk="1" hangingPunct="1">
              <a:lnSpc>
                <a:spcPct val="98000"/>
              </a:lnSpc>
            </a:pPr>
            <a:r>
              <a:rPr lang="zh-CN" altLang="en-US" sz="3000" b="1">
                <a:ea typeface="楷体_GB2312" pitchFamily="49" charset="-122"/>
              </a:rPr>
              <a:t>证明思路：将</a:t>
            </a:r>
            <a:r>
              <a:rPr lang="en-US" altLang="zh-CN" sz="3000" b="1" i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r </a:t>
            </a:r>
            <a:r>
              <a:rPr lang="zh-CN" altLang="en-US" sz="3000" b="1">
                <a:ea typeface="楷体_GB2312" pitchFamily="49" charset="-122"/>
              </a:rPr>
              <a:t>组合分成两类</a:t>
            </a:r>
            <a:endParaRPr lang="en-US" altLang="zh-CN" sz="3000" b="1">
              <a:ea typeface="楷体_GB2312" pitchFamily="49" charset="-122"/>
            </a:endParaRPr>
          </a:p>
          <a:p>
            <a:pPr eaLnBrk="1" hangingPunct="1">
              <a:lnSpc>
                <a:spcPct val="98000"/>
              </a:lnSpc>
            </a:pPr>
            <a:r>
              <a:rPr lang="zh-CN" altLang="en-US" sz="3000" b="1">
                <a:ea typeface="楷体_GB2312" pitchFamily="49" charset="-122"/>
              </a:rPr>
              <a:t>（</a:t>
            </a:r>
            <a:r>
              <a:rPr lang="zh-CN" altLang="en-US" sz="3000" b="1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包含某元素；不包含某元素</a:t>
            </a:r>
            <a:r>
              <a:rPr lang="zh-CN" altLang="en-US" sz="3000" b="1">
                <a:ea typeface="楷体_GB2312" pitchFamily="49" charset="-122"/>
              </a:rPr>
              <a:t>）。</a:t>
            </a:r>
            <a:endParaRPr lang="en-US" altLang="zh-CN" sz="3000" b="1">
              <a:ea typeface="楷体_GB2312" pitchFamily="49" charset="-122"/>
            </a:endParaRPr>
          </a:p>
          <a:p>
            <a:pPr eaLnBrk="1" hangingPunct="1">
              <a:lnSpc>
                <a:spcPct val="98000"/>
              </a:lnSpc>
            </a:pP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例：从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{1, 2, 3, 4, 5}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中取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3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个的组合情况为：</a:t>
            </a:r>
            <a:endParaRPr lang="zh-CN" altLang="zh-CN" sz="2200">
              <a:solidFill>
                <a:srgbClr val="3333CC"/>
              </a:solidFill>
              <a:ea typeface="楷体_GB2312" pitchFamily="49" charset="-122"/>
            </a:endParaRPr>
          </a:p>
          <a:p>
            <a:pPr eaLnBrk="1" hangingPunct="1">
              <a:lnSpc>
                <a:spcPct val="98000"/>
              </a:lnSpc>
            </a:pPr>
            <a:r>
              <a:rPr lang="zh-CN" altLang="zh-CN" sz="2200" b="1">
                <a:ea typeface="楷体_GB2312" pitchFamily="49" charset="-122"/>
              </a:rPr>
              <a:t>第一类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（包含元素“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1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”）：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   </a:t>
            </a:r>
          </a:p>
          <a:p>
            <a:pPr eaLnBrk="1" hangingPunct="1">
              <a:lnSpc>
                <a:spcPct val="98000"/>
              </a:lnSpc>
            </a:pP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123, 124, 125, 134, 135, 145</a:t>
            </a:r>
            <a:endParaRPr lang="zh-CN" altLang="zh-CN" sz="2200">
              <a:solidFill>
                <a:srgbClr val="3333CC"/>
              </a:solidFill>
              <a:ea typeface="楷体_GB2312" pitchFamily="49" charset="-122"/>
            </a:endParaRPr>
          </a:p>
          <a:p>
            <a:pPr eaLnBrk="1" hangingPunct="1">
              <a:lnSpc>
                <a:spcPct val="98000"/>
              </a:lnSpc>
            </a:pPr>
            <a:r>
              <a:rPr lang="zh-CN" altLang="zh-CN" sz="2200" b="1">
                <a:ea typeface="楷体_GB2312" pitchFamily="49" charset="-122"/>
              </a:rPr>
              <a:t>第二类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 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（不包含元素“</a:t>
            </a: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1</a:t>
            </a:r>
            <a:r>
              <a:rPr lang="zh-CN" altLang="zh-CN" sz="2200" b="1">
                <a:solidFill>
                  <a:srgbClr val="3333CC"/>
                </a:solidFill>
                <a:ea typeface="楷体_GB2312" pitchFamily="49" charset="-122"/>
              </a:rPr>
              <a:t>”）：</a:t>
            </a:r>
            <a:endParaRPr lang="en-US" altLang="zh-CN" sz="2200" b="1">
              <a:solidFill>
                <a:srgbClr val="3333CC"/>
              </a:solidFill>
              <a:ea typeface="楷体_GB2312" pitchFamily="49" charset="-122"/>
            </a:endParaRPr>
          </a:p>
          <a:p>
            <a:pPr eaLnBrk="1" hangingPunct="1">
              <a:lnSpc>
                <a:spcPct val="98000"/>
              </a:lnSpc>
            </a:pPr>
            <a:r>
              <a:rPr lang="en-US" altLang="zh-CN" sz="2200" b="1">
                <a:solidFill>
                  <a:srgbClr val="3333CC"/>
                </a:solidFill>
                <a:ea typeface="楷体_GB2312" pitchFamily="49" charset="-122"/>
              </a:rPr>
              <a:t> 234, 235, 245, 345</a:t>
            </a:r>
            <a:endParaRPr lang="zh-CN" altLang="zh-CN" sz="2200">
              <a:solidFill>
                <a:srgbClr val="3333CC"/>
              </a:solidFill>
              <a:ea typeface="楷体_GB2312" pitchFamily="49" charset="-122"/>
            </a:endParaRPr>
          </a:p>
          <a:p>
            <a:pPr algn="r" eaLnBrk="1" hangingPunct="1">
              <a:lnSpc>
                <a:spcPct val="98000"/>
              </a:lnSpc>
            </a:pPr>
            <a:endParaRPr lang="zh-CN" altLang="en-US" sz="15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205FC7D4-DBE2-43C7-BA9B-2CE4D7D2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50" y="692150"/>
            <a:ext cx="4824413" cy="733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400" dirty="0">
                <a:solidFill>
                  <a:schemeClr val="tx1"/>
                </a:solidFill>
                <a:latin typeface="华文隶书" pitchFamily="2" charset="-122"/>
                <a:ea typeface="华文隶书" pitchFamily="2" charset="-122"/>
              </a:rPr>
              <a:t>加法公式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F7C22-5753-42B8-B5F5-28E347E0C6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351584" y="1844824"/>
            <a:ext cx="7560840" cy="4104456"/>
          </a:xfrm>
          <a:blipFill>
            <a:blip r:embed="rId2"/>
            <a:stretch>
              <a:fillRect l="-1855" t="-5201" r="-403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C7B456B8-D9B1-4455-B83B-F5BFBF54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50" y="692150"/>
            <a:ext cx="4824413" cy="733425"/>
          </a:xfrm>
        </p:spPr>
        <p:txBody>
          <a:bodyPr/>
          <a:lstStyle/>
          <a:p>
            <a:pPr eaLnBrk="1" hangingPunct="1"/>
            <a:r>
              <a:rPr lang="zh-CN" altLang="en-US" sz="4400" cap="none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杨辉三角形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31ED1-9D1F-BB42-A250-9543137A8F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844675"/>
            <a:ext cx="7561262" cy="4321175"/>
          </a:xfrm>
        </p:spPr>
        <p:txBody>
          <a:bodyPr/>
          <a:lstStyle/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                1</a:t>
            </a:r>
            <a:endParaRPr lang="en-US" altLang="zh-CN" sz="2800" i="1">
              <a:solidFill>
                <a:srgbClr val="3333CC"/>
              </a:solidFill>
            </a:endParaRP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             1    1</a:t>
            </a:r>
            <a:endParaRPr lang="en-US" altLang="zh-CN" sz="2800" i="1">
              <a:solidFill>
                <a:srgbClr val="3333CC"/>
              </a:solidFill>
            </a:endParaRP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         1     2    1</a:t>
            </a:r>
            <a:endParaRPr lang="en-US" altLang="zh-CN" sz="2800" b="1" i="1">
              <a:solidFill>
                <a:srgbClr val="3333CC"/>
              </a:solidFill>
            </a:endParaRP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       1    3     3    1</a:t>
            </a:r>
            <a:endParaRPr lang="en-US" altLang="zh-CN" sz="2800" i="1">
              <a:solidFill>
                <a:srgbClr val="3333CC"/>
              </a:solidFill>
            </a:endParaRP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   1    4     6     4    1</a:t>
            </a: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 sz="2800">
                <a:solidFill>
                  <a:srgbClr val="3333CC"/>
                </a:solidFill>
              </a:rPr>
              <a:t>                       1    5    10   10    5    1</a:t>
            </a:r>
            <a:endParaRPr lang="en-US" altLang="zh-CN">
              <a:solidFill>
                <a:srgbClr val="3333CC"/>
              </a:solidFill>
            </a:endParaRPr>
          </a:p>
          <a:p>
            <a:pPr marL="0" indent="0" eaLnBrk="1" hangingPunct="1">
              <a:buFont typeface="Tw Cen MT" panose="020B0602020104020603" pitchFamily="34" charset="0"/>
              <a:buNone/>
            </a:pPr>
            <a:r>
              <a:rPr lang="en-US" altLang="zh-CN">
                <a:solidFill>
                  <a:srgbClr val="3333CC"/>
                </a:solidFill>
              </a:rPr>
              <a:t>                 …………………………………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2E56DFB9-2884-44F1-9BCB-915905D0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50" y="692150"/>
            <a:ext cx="4824413" cy="733425"/>
          </a:xfrm>
        </p:spPr>
        <p:txBody>
          <a:bodyPr/>
          <a:lstStyle/>
          <a:p>
            <a:pPr eaLnBrk="1" hangingPunct="1"/>
            <a:r>
              <a:rPr lang="zh-CN" altLang="en-US" sz="4400" cap="none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杨辉三角形（续）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97A28-22BA-4D06-BE64-6079D8854C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5520" y="1484784"/>
            <a:ext cx="9361040" cy="5112568"/>
          </a:xfrm>
          <a:blipFill>
            <a:blip r:embed="rId2"/>
            <a:stretch>
              <a:fillRect l="-1628" t="-835" r="-1042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95EDCD-7059-2849-9E8E-4B909D6B6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2852738"/>
            <a:ext cx="84248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组合意义：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从（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0, 0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）点到（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）点的路径数等于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从（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0, 0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）点分别到（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）点和（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-1, </a:t>
            </a:r>
            <a:r>
              <a:rPr lang="en-US" altLang="zh-CN" sz="28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）点</a:t>
            </a:r>
            <a:endParaRPr lang="en-US" altLang="zh-CN" sz="28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zh-CN" sz="28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的路径数之和。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22BBE2B-25FE-43FB-B10D-784CD172B90D}"/>
              </a:ext>
            </a:extLst>
          </p:cNvPr>
          <p:cNvGraphicFramePr>
            <a:graphicFrameLocks noGrp="1"/>
          </p:cNvGraphicFramePr>
          <p:nvPr/>
        </p:nvGraphicFramePr>
        <p:xfrm>
          <a:off x="4079875" y="4508500"/>
          <a:ext cx="2533650" cy="1441450"/>
        </p:xfrm>
        <a:graphic>
          <a:graphicData uri="http://schemas.openxmlformats.org/drawingml/2006/table">
            <a:tbl>
              <a:tblPr/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endParaRPr lang="zh-CN" sz="1050" kern="1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3A9D1CE-FC54-874A-ADA9-1D558559C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4221163"/>
            <a:ext cx="985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B971C-002B-8B4D-896E-024982027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6021388"/>
            <a:ext cx="98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0, 0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BAF75-6C9C-754D-97D1-8DDA81BA4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638" y="4149725"/>
            <a:ext cx="98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-1, 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B1DEB-6C99-8641-AEA8-FA7B664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4633913"/>
            <a:ext cx="985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7B22DCC-CD14-408F-B6FE-39ACABB4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350" y="692150"/>
            <a:ext cx="6337300" cy="733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zh-CN" sz="4400" dirty="0">
                <a:solidFill>
                  <a:schemeClr val="tx1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加法公式的等价形式</a:t>
            </a:r>
            <a:endParaRPr lang="zh-CN" altLang="en-US" sz="4400" dirty="0">
              <a:solidFill>
                <a:schemeClr val="tx1"/>
              </a:solidFill>
              <a:latin typeface="Times New Roman" pitchFamily="18" charset="0"/>
              <a:ea typeface="华文隶书" pitchFamily="2" charset="-122"/>
              <a:cs typeface="Times New Roman" pitchFamily="18" charset="0"/>
            </a:endParaRPr>
          </a:p>
        </p:txBody>
      </p:sp>
      <p:sp>
        <p:nvSpPr>
          <p:cNvPr id="32828" name="矩形 12">
            <a:extLst>
              <a:ext uri="{FF2B5EF4-FFF2-40B4-BE49-F238E27FC236}">
                <a16:creationId xmlns:a16="http://schemas.microsoft.com/office/drawing/2014/main" id="{D8D39643-E8CB-D04C-ADDE-BCF86DDFA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1811338"/>
            <a:ext cx="8426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m+n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-1, 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m+n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-1, </a:t>
            </a:r>
            <a:r>
              <a:rPr lang="en-US" altLang="zh-CN" sz="36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</a:t>
            </a:r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zh-CN" altLang="zh-CN" sz="3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F8A4407C-E204-A749-9C00-204C18760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6613" y="1062038"/>
            <a:ext cx="8280400" cy="1296987"/>
          </a:xfrm>
        </p:spPr>
        <p:txBody>
          <a:bodyPr/>
          <a:lstStyle/>
          <a:p>
            <a:pPr eaLnBrk="1" hangingPunct="1"/>
            <a:r>
              <a:rPr lang="zh-CN" altLang="en-US" sz="4000"/>
              <a:t>计算从点</a:t>
            </a:r>
            <a:r>
              <a:rPr lang="en-US" altLang="zh-CN" sz="4000"/>
              <a:t>A(0,0)</a:t>
            </a:r>
            <a:r>
              <a:rPr lang="zh-CN" altLang="en-US" sz="4000"/>
              <a:t>到点</a:t>
            </a:r>
            <a:r>
              <a:rPr lang="en-US" altLang="zh-CN" sz="4000"/>
              <a:t>B(m,n)</a:t>
            </a:r>
            <a:r>
              <a:rPr lang="zh-CN" altLang="en-US" sz="4000"/>
              <a:t>的最短路径数（行走方向只能向上或向右）</a:t>
            </a:r>
            <a:r>
              <a:rPr lang="en-US" altLang="zh-CN" sz="4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257F33D0-B349-B941-ACA0-70325F623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13" y="3398838"/>
            <a:ext cx="4437062" cy="290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514350" indent="-5143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2" charset="2"/>
              <a:buChar char="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Ø"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组成的一个排列；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Ø"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个位置中选出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个位置放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Ø"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个位置中选出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个位置放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Ø"/>
            </a:pPr>
            <a:endParaRPr lang="en-US" altLang="zh-CN" sz="2400">
              <a:cs typeface="Times New Roman" panose="02020603050405020304" pitchFamily="18" charset="0"/>
            </a:endParaRPr>
          </a:p>
        </p:txBody>
      </p:sp>
      <p:grpSp>
        <p:nvGrpSpPr>
          <p:cNvPr id="33796" name="组合 2">
            <a:extLst>
              <a:ext uri="{FF2B5EF4-FFF2-40B4-BE49-F238E27FC236}">
                <a16:creationId xmlns:a16="http://schemas.microsoft.com/office/drawing/2014/main" id="{A0E718AC-FF04-C848-8C6D-5C0BA4D9C77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25813"/>
            <a:ext cx="4556125" cy="2819400"/>
            <a:chOff x="4408612" y="2697832"/>
            <a:chExt cx="4123828" cy="2332789"/>
          </a:xfrm>
        </p:grpSpPr>
        <p:grpSp>
          <p:nvGrpSpPr>
            <p:cNvPr id="33797" name="组合 4">
              <a:extLst>
                <a:ext uri="{FF2B5EF4-FFF2-40B4-BE49-F238E27FC236}">
                  <a16:creationId xmlns:a16="http://schemas.microsoft.com/office/drawing/2014/main" id="{9FB7EC0B-AAF1-EA45-A909-4D10AFEFD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8612" y="2697832"/>
              <a:ext cx="4123828" cy="2332789"/>
              <a:chOff x="3419872" y="3345904"/>
              <a:chExt cx="4771900" cy="2332789"/>
            </a:xfrm>
          </p:grpSpPr>
          <p:grpSp>
            <p:nvGrpSpPr>
              <p:cNvPr id="33800" name="组合 3">
                <a:extLst>
                  <a:ext uri="{FF2B5EF4-FFF2-40B4-BE49-F238E27FC236}">
                    <a16:creationId xmlns:a16="http://schemas.microsoft.com/office/drawing/2014/main" id="{069128A7-84E0-3C42-BCEB-C291690CB4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9872" y="3345904"/>
                <a:ext cx="4771900" cy="2332789"/>
                <a:chOff x="3419872" y="3345904"/>
                <a:chExt cx="4771900" cy="2332789"/>
              </a:xfrm>
            </p:grpSpPr>
            <p:sp>
              <p:nvSpPr>
                <p:cNvPr id="33806" name="Line 6">
                  <a:extLst>
                    <a:ext uri="{FF2B5EF4-FFF2-40B4-BE49-F238E27FC236}">
                      <a16:creationId xmlns:a16="http://schemas.microsoft.com/office/drawing/2014/main" id="{EF86DA25-4DE4-FB4D-BF02-7FF098C5A1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19872" y="5350811"/>
                  <a:ext cx="4771900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07" name="Line 7">
                  <a:extLst>
                    <a:ext uri="{FF2B5EF4-FFF2-40B4-BE49-F238E27FC236}">
                      <a16:creationId xmlns:a16="http://schemas.microsoft.com/office/drawing/2014/main" id="{3E8B210C-8D99-1E48-9C60-ED6BCC307B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42294" y="3345904"/>
                  <a:ext cx="0" cy="23153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08" name="Line 8">
                  <a:extLst>
                    <a:ext uri="{FF2B5EF4-FFF2-40B4-BE49-F238E27FC236}">
                      <a16:creationId xmlns:a16="http://schemas.microsoft.com/office/drawing/2014/main" id="{BBD14A63-7439-3742-A783-CB7BDDE29A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2294" y="5350811"/>
                  <a:ext cx="331958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09" name="Line 9">
                  <a:extLst>
                    <a:ext uri="{FF2B5EF4-FFF2-40B4-BE49-F238E27FC236}">
                      <a16:creationId xmlns:a16="http://schemas.microsoft.com/office/drawing/2014/main" id="{95306635-D1A5-F048-9CFC-FDBC5692B1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2294" y="4849584"/>
                  <a:ext cx="331958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0" name="Line 10">
                  <a:extLst>
                    <a:ext uri="{FF2B5EF4-FFF2-40B4-BE49-F238E27FC236}">
                      <a16:creationId xmlns:a16="http://schemas.microsoft.com/office/drawing/2014/main" id="{F2BDE52E-3D92-4946-895B-4BDED03246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2294" y="4348357"/>
                  <a:ext cx="331958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1" name="Line 11">
                  <a:extLst>
                    <a:ext uri="{FF2B5EF4-FFF2-40B4-BE49-F238E27FC236}">
                      <a16:creationId xmlns:a16="http://schemas.microsoft.com/office/drawing/2014/main" id="{A7AB3DFF-0750-7940-ACB6-5BA92A700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2294" y="3847131"/>
                  <a:ext cx="3319583" cy="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2" name="Line 12">
                  <a:extLst>
                    <a:ext uri="{FF2B5EF4-FFF2-40B4-BE49-F238E27FC236}">
                      <a16:creationId xmlns:a16="http://schemas.microsoft.com/office/drawing/2014/main" id="{D00BE568-AAE8-FE4C-A4DE-C6B66C6FC9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119269" y="4597892"/>
                  <a:ext cx="1503682" cy="2162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3" name="Line 13">
                  <a:extLst>
                    <a:ext uri="{FF2B5EF4-FFF2-40B4-BE49-F238E27FC236}">
                      <a16:creationId xmlns:a16="http://schemas.microsoft.com/office/drawing/2014/main" id="{7731D4F2-31B3-8B45-A345-667F4077CA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950245" y="4598972"/>
                  <a:ext cx="1503682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4" name="Line 14">
                  <a:extLst>
                    <a:ext uri="{FF2B5EF4-FFF2-40B4-BE49-F238E27FC236}">
                      <a16:creationId xmlns:a16="http://schemas.microsoft.com/office/drawing/2014/main" id="{AF285257-496A-AC41-9790-58C1542E6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5780138" y="4598973"/>
                  <a:ext cx="1503685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5" name="Line 15">
                  <a:extLst>
                    <a:ext uri="{FF2B5EF4-FFF2-40B4-BE49-F238E27FC236}">
                      <a16:creationId xmlns:a16="http://schemas.microsoft.com/office/drawing/2014/main" id="{EA7C26F2-90E6-C143-BEF4-CC8B59D6F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6610036" y="4598972"/>
                  <a:ext cx="1503682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prstDash val="lg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6" name="Line 16">
                  <a:extLst>
                    <a:ext uri="{FF2B5EF4-FFF2-40B4-BE49-F238E27FC236}">
                      <a16:creationId xmlns:a16="http://schemas.microsoft.com/office/drawing/2014/main" id="{B6B7FEE9-3347-DA45-B94E-A79EFBFD60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33" y="5350811"/>
                  <a:ext cx="829896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7" name="Line 17">
                  <a:extLst>
                    <a:ext uri="{FF2B5EF4-FFF2-40B4-BE49-F238E27FC236}">
                      <a16:creationId xmlns:a16="http://schemas.microsoft.com/office/drawing/2014/main" id="{59515A8F-7533-C146-8E76-50ADBA0EA4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72189" y="4849584"/>
                  <a:ext cx="0" cy="501227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8" name="Line 18">
                  <a:extLst>
                    <a:ext uri="{FF2B5EF4-FFF2-40B4-BE49-F238E27FC236}">
                      <a16:creationId xmlns:a16="http://schemas.microsoft.com/office/drawing/2014/main" id="{FBBBDB3D-28C8-0647-B863-343E9F0AE5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76512" y="4849584"/>
                  <a:ext cx="825573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19" name="Line 19">
                  <a:extLst>
                    <a:ext uri="{FF2B5EF4-FFF2-40B4-BE49-F238E27FC236}">
                      <a16:creationId xmlns:a16="http://schemas.microsoft.com/office/drawing/2014/main" id="{4094FD3B-BBD9-0E4F-88CC-CBEB702214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2085" y="3847131"/>
                  <a:ext cx="0" cy="1002453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3820" name="Line 20">
                  <a:extLst>
                    <a:ext uri="{FF2B5EF4-FFF2-40B4-BE49-F238E27FC236}">
                      <a16:creationId xmlns:a16="http://schemas.microsoft.com/office/drawing/2014/main" id="{B4610B13-229C-F14B-838A-B0F8C18E3C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2085" y="3847131"/>
                  <a:ext cx="1659791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3821" name="Object 21">
                  <a:extLst>
                    <a:ext uri="{FF2B5EF4-FFF2-40B4-BE49-F238E27FC236}">
                      <a16:creationId xmlns:a16="http://schemas.microsoft.com/office/drawing/2014/main" id="{230CD633-1D31-6241-A221-26E956824AB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91826" y="5454185"/>
                <a:ext cx="339306" cy="2245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946" name="公式" r:id="rId4" imgW="2921000" imgH="3213100" progId="Equation.3">
                        <p:embed/>
                      </p:oleObj>
                    </mc:Choice>
                    <mc:Fallback>
                      <p:oleObj name="公式" r:id="rId4" imgW="2921000" imgH="3213100" progId="Equation.3">
                        <p:embed/>
                        <p:pic>
                          <p:nvPicPr>
                            <p:cNvPr id="0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91826" y="5454185"/>
                              <a:ext cx="339306" cy="2245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822" name="Object 22">
                  <a:extLst>
                    <a:ext uri="{FF2B5EF4-FFF2-40B4-BE49-F238E27FC236}">
                      <a16:creationId xmlns:a16="http://schemas.microsoft.com/office/drawing/2014/main" id="{3F5CA6B9-EA99-0F42-8EFC-EECCFA4FA9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77639" y="3378536"/>
                <a:ext cx="412787" cy="2936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947" name="公式" r:id="rId6" imgW="3213100" imgH="3797300" progId="Equation.3">
                        <p:embed/>
                      </p:oleObj>
                    </mc:Choice>
                    <mc:Fallback>
                      <p:oleObj name="公式" r:id="rId6" imgW="3213100" imgH="3797300" progId="Equation.3">
                        <p:embed/>
                        <p:pic>
                          <p:nvPicPr>
                            <p:cNvPr id="0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77639" y="3378536"/>
                              <a:ext cx="412787" cy="2936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823" name="Object 27">
                  <a:extLst>
                    <a:ext uri="{FF2B5EF4-FFF2-40B4-BE49-F238E27FC236}">
                      <a16:creationId xmlns:a16="http://schemas.microsoft.com/office/drawing/2014/main" id="{56078223-E245-6E4A-8671-AD4C3E9C2FD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38781" y="4995775"/>
                <a:ext cx="365241" cy="2610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948" name="Equation" r:id="rId8" imgW="3213100" imgH="3797300" progId="Equation.DSMT4">
                        <p:embed/>
                      </p:oleObj>
                    </mc:Choice>
                    <mc:Fallback>
                      <p:oleObj name="Equation" r:id="rId8" imgW="3213100" imgH="3797300" progId="Equation.DSMT4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38781" y="4995775"/>
                              <a:ext cx="365241" cy="2610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824" name="Object 31">
                  <a:extLst>
                    <a:ext uri="{FF2B5EF4-FFF2-40B4-BE49-F238E27FC236}">
                      <a16:creationId xmlns:a16="http://schemas.microsoft.com/office/drawing/2014/main" id="{792860FC-31B0-E44D-AABC-4DE963C36B8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53505" y="5328621"/>
                <a:ext cx="339306" cy="2284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949" name="Equation" r:id="rId10" imgW="2921000" imgH="3213100" progId="Equation.DSMT4">
                        <p:embed/>
                      </p:oleObj>
                    </mc:Choice>
                    <mc:Fallback>
                      <p:oleObj name="Equation" r:id="rId10" imgW="2921000" imgH="3213100" progId="Equation.DSMT4">
                        <p:embed/>
                        <p:pic>
                          <p:nvPicPr>
                            <p:cNvPr id="0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53505" y="5328621"/>
                              <a:ext cx="339306" cy="2284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3801" name="Object 31">
                <a:extLst>
                  <a:ext uri="{FF2B5EF4-FFF2-40B4-BE49-F238E27FC236}">
                    <a16:creationId xmlns:a16="http://schemas.microsoft.com/office/drawing/2014/main" id="{6E6D97A0-1CFD-D34E-9BEA-F3F4BB387C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0886" y="3848648"/>
              <a:ext cx="339306" cy="228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50" name="Equation" r:id="rId12" imgW="2921000" imgH="3213100" progId="Equation.DSMT4">
                      <p:embed/>
                    </p:oleObj>
                  </mc:Choice>
                  <mc:Fallback>
                    <p:oleObj name="Equation" r:id="rId12" imgW="2921000" imgH="3213100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60886" y="3848648"/>
                            <a:ext cx="339306" cy="228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2" name="Object 31">
                <a:extLst>
                  <a:ext uri="{FF2B5EF4-FFF2-40B4-BE49-F238E27FC236}">
                    <a16:creationId xmlns:a16="http://schemas.microsoft.com/office/drawing/2014/main" id="{55A494E0-CE3F-A043-96C0-DDA8B026BF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68798" y="4856760"/>
              <a:ext cx="339306" cy="228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51" name="Equation" r:id="rId14" imgW="2921000" imgH="3213100" progId="Equation.DSMT4">
                      <p:embed/>
                    </p:oleObj>
                  </mc:Choice>
                  <mc:Fallback>
                    <p:oleObj name="Equation" r:id="rId14" imgW="2921000" imgH="3213100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68798" y="4856760"/>
                            <a:ext cx="339306" cy="228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3" name="Object 31">
                <a:extLst>
                  <a:ext uri="{FF2B5EF4-FFF2-40B4-BE49-F238E27FC236}">
                    <a16:creationId xmlns:a16="http://schemas.microsoft.com/office/drawing/2014/main" id="{3A2A3560-D4AB-D74D-BBF3-32F1A9DDC9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24982" y="3848648"/>
              <a:ext cx="339306" cy="228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52" name="Equation" r:id="rId15" imgW="2921000" imgH="3213100" progId="Equation.DSMT4">
                      <p:embed/>
                    </p:oleObj>
                  </mc:Choice>
                  <mc:Fallback>
                    <p:oleObj name="Equation" r:id="rId15" imgW="2921000" imgH="3213100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24982" y="3848648"/>
                            <a:ext cx="339306" cy="228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4" name="Object 27">
                <a:extLst>
                  <a:ext uri="{FF2B5EF4-FFF2-40B4-BE49-F238E27FC236}">
                    <a16:creationId xmlns:a16="http://schemas.microsoft.com/office/drawing/2014/main" id="{E44C3388-0E61-2B43-93D3-0C4CEFBE3A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30895" y="4464088"/>
              <a:ext cx="365241" cy="2610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53" name="Equation" r:id="rId16" imgW="3213100" imgH="3797300" progId="Equation.DSMT4">
                      <p:embed/>
                    </p:oleObj>
                  </mc:Choice>
                  <mc:Fallback>
                    <p:oleObj name="Equation" r:id="rId16" imgW="3213100" imgH="3797300" progId="Equation.DSMT4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895" y="4464088"/>
                            <a:ext cx="365241" cy="2610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5" name="Object 27">
                <a:extLst>
                  <a:ext uri="{FF2B5EF4-FFF2-40B4-BE49-F238E27FC236}">
                    <a16:creationId xmlns:a16="http://schemas.microsoft.com/office/drawing/2014/main" id="{A5FEC06C-231C-D54C-9289-D46504516D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36096" y="4005064"/>
              <a:ext cx="365241" cy="2610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54" name="Equation" r:id="rId18" imgW="3213100" imgH="3797300" progId="Equation.DSMT4">
                      <p:embed/>
                    </p:oleObj>
                  </mc:Choice>
                  <mc:Fallback>
                    <p:oleObj name="Equation" r:id="rId18" imgW="3213100" imgH="3797300" progId="Equation.DSMT4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6096" y="4005064"/>
                            <a:ext cx="365241" cy="2610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3798" name="Object 27">
              <a:extLst>
                <a:ext uri="{FF2B5EF4-FFF2-40B4-BE49-F238E27FC236}">
                  <a16:creationId xmlns:a16="http://schemas.microsoft.com/office/drawing/2014/main" id="{28C1CA79-6BE5-D045-B8E1-8497A85344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1148" y="4725144"/>
            <a:ext cx="342900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5" name="Equation" r:id="rId19" imgW="3505200" imgH="3797300" progId="Equation.DSMT4">
                    <p:embed/>
                  </p:oleObj>
                </mc:Choice>
                <mc:Fallback>
                  <p:oleObj name="Equation" r:id="rId19" imgW="3505200" imgH="37973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1148" y="4725144"/>
                          <a:ext cx="342900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9" name="对象 1">
              <a:extLst>
                <a:ext uri="{FF2B5EF4-FFF2-40B4-BE49-F238E27FC236}">
                  <a16:creationId xmlns:a16="http://schemas.microsoft.com/office/drawing/2014/main" id="{DE65E9BE-B5E0-D44E-B0D0-24A03AD21E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12360" y="3096642"/>
            <a:ext cx="342900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6" name="Equation" r:id="rId21" imgW="3505200" imgH="3797300" progId="Equation.DSMT4">
                    <p:embed/>
                  </p:oleObj>
                </mc:Choice>
                <mc:Fallback>
                  <p:oleObj name="Equation" r:id="rId21" imgW="3505200" imgH="37973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12360" y="3096642"/>
                          <a:ext cx="342900" cy="260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BC88B5B3-C920-44AC-9BDC-078618F5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等式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：和式公式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B717968-F30F-134F-AF3D-C106B39A3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673" name="Object 1">
            <a:extLst>
              <a:ext uri="{FF2B5EF4-FFF2-40B4-BE49-F238E27FC236}">
                <a16:creationId xmlns:a16="http://schemas.microsoft.com/office/drawing/2014/main" id="{109C9A7B-27FD-9E4F-A6E1-D52DD93DD6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6138" y="1773238"/>
          <a:ext cx="19145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Equation" r:id="rId3" imgW="20485100" imgH="9944100" progId="Equation.DSMT4">
                  <p:embed/>
                </p:oleObj>
              </mc:Choice>
              <mc:Fallback>
                <p:oleObj name="Equation" r:id="rId3" imgW="20485100" imgH="9944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8" y="1773238"/>
                        <a:ext cx="19145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D793DB2-5F4F-4284-B111-5FDEFE87AF5D}"/>
              </a:ext>
            </a:extLst>
          </p:cNvPr>
          <p:cNvSpPr txBox="1"/>
          <p:nvPr/>
        </p:nvSpPr>
        <p:spPr>
          <a:xfrm>
            <a:off x="1554163" y="2952750"/>
            <a:ext cx="8863012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zh-CN" sz="3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组合意义</a:t>
            </a:r>
            <a:r>
              <a:rPr lang="zh-CN" altLang="en-US" sz="3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30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个元素而言</a:t>
            </a:r>
            <a:r>
              <a:rPr lang="en-US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每一个元素都有“取”与“不取”两种可能</a:t>
            </a:r>
            <a:r>
              <a:rPr lang="en-US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3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并由此构成所有状态。</a:t>
            </a:r>
            <a:endParaRPr lang="zh-CN" altLang="en-US" sz="3000">
              <a:solidFill>
                <a:srgbClr val="378D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8F46EA0-5A84-B445-946F-C531910BC593}"/>
              </a:ext>
            </a:extLst>
          </p:cNvPr>
          <p:cNvGraphicFramePr>
            <a:graphicFrameLocks noGrp="1"/>
          </p:cNvGraphicFramePr>
          <p:nvPr/>
        </p:nvGraphicFramePr>
        <p:xfrm>
          <a:off x="2836863" y="4365625"/>
          <a:ext cx="6096000" cy="1109663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42098171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066566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8510738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259658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396180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组合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z-Cyrl-AZ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华文仿宋" panose="02010600040101010101" pitchFamily="2" charset="-122"/>
                        </a:rPr>
                        <a:t>Ф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9957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不取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不取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86421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30000">
                          <a:ln>
                            <a:noFill/>
                          </a:ln>
                          <a:solidFill>
                            <a:srgbClr val="378DA6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不取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不取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Tw Cen MT" panose="020B0602020104020603" pitchFamily="34" charset="0"/>
                        <a:defRPr sz="20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6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Wingdings 3" pitchFamily="2" charset="2"/>
                        <a:defRPr sz="120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w Cen MT" panose="020B0602020104020603" pitchFamily="34" charset="0"/>
                          <a:ea typeface="华文仿宋" panose="02010600040101010101" pitchFamily="2" charset="-122"/>
                        </a:rPr>
                        <a:t>取</a:t>
                      </a:r>
                    </a:p>
                  </a:txBody>
                  <a:tcPr marT="45746" marB="4574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9683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F04EC7A8-CFD4-004F-B658-25512608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412875"/>
            <a:ext cx="87217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96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2245CE0B-3747-4986-8D8B-3E63D688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等式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华文隶书" pitchFamily="2" charset="-122"/>
                <a:cs typeface="Times New Roman" pitchFamily="18" charset="0"/>
              </a:rPr>
              <a:t>4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D05AE235-401C-B641-8C35-15C91405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44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868" name="Object 1">
            <a:extLst>
              <a:ext uri="{FF2B5EF4-FFF2-40B4-BE49-F238E27FC236}">
                <a16:creationId xmlns:a16="http://schemas.microsoft.com/office/drawing/2014/main" id="{7A14F9C7-F27C-CA48-94AF-AC210CC24D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8450" y="1798638"/>
          <a:ext cx="60356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公式" r:id="rId3" imgW="67005200" imgH="12877800" progId="Equation.3">
                  <p:embed/>
                </p:oleObj>
              </mc:Choice>
              <mc:Fallback>
                <p:oleObj name="公式" r:id="rId3" imgW="67005200" imgH="12877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1798638"/>
                        <a:ext cx="60356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Rectangle 3">
            <a:extLst>
              <a:ext uri="{FF2B5EF4-FFF2-40B4-BE49-F238E27FC236}">
                <a16:creationId xmlns:a16="http://schemas.microsoft.com/office/drawing/2014/main" id="{079581C8-6F1E-0346-B176-F4294F9DE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865188"/>
            <a:ext cx="249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1400" b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F73BA-2260-984A-8A71-379593D69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0" y="3452813"/>
            <a:ext cx="83185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组合意义：</a:t>
            </a:r>
            <a:r>
              <a:rPr lang="zh-CN" altLang="zh-CN" sz="40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个元素中取</a:t>
            </a:r>
            <a:r>
              <a:rPr lang="en-US" altLang="zh-CN" sz="4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个组合</a:t>
            </a:r>
            <a:r>
              <a:rPr lang="en-US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4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为奇数的组合数目等于</a:t>
            </a:r>
            <a:r>
              <a:rPr lang="en-US" altLang="zh-CN" sz="4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为偶数的组合数（包括</a:t>
            </a:r>
            <a:r>
              <a:rPr lang="en-US" altLang="zh-CN" sz="40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1D7B8-4336-FC43-A870-7EF371E1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插板法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79E28-3A7A-EF43-92DC-AAD669CB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33EFD-8B25-9440-A0B7-842AA6C9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69156"/>
            <a:ext cx="7645400" cy="62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070DF5-10CD-084A-8ED8-B9B91708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005622"/>
            <a:ext cx="2349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6E551-6DAC-C44C-B68B-DBDBE853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384A3-30FF-1445-8F7E-A8E0927DD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1899B3-7BD5-4842-BA18-00605D8C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54" y="1981580"/>
            <a:ext cx="7240364" cy="46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06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32C2C-30F9-F240-8254-B41E83FE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81FE1-E30F-7C48-9B78-C8ADB401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F09B7-E0F3-2C42-A779-64E9AB50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084388"/>
            <a:ext cx="7736358" cy="42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8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EB9066-714A-FD49-A357-7D6E5084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93532"/>
            <a:ext cx="8178378" cy="48990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385505-DA2F-CD4B-AA12-6F0D3DBB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20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AD8E3-93D8-5E4E-B8F5-0CD3278A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组合数例题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EC4AB-F7C7-944D-B6E2-2C9373F3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5D2B9-407E-FF49-9A73-E283B18C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286000"/>
            <a:ext cx="6480981" cy="3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6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1AD08-BA4C-2042-B1AE-65B5D319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组合数例题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05E30-E835-5249-BC70-760F60EDB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7459A-F761-504F-9AB8-90C20C77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105682"/>
            <a:ext cx="5969975" cy="43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6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5CA3-9B3E-EC41-A907-89989ADA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二项式定理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E5654C-45F3-A34A-A806-3C1F5D67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84388"/>
            <a:ext cx="5461000" cy="1651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11ABFA-D84C-0743-98B0-3E5917A6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611153"/>
            <a:ext cx="3200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74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048C5-6B17-C94D-9D3B-DE18A221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多项式定理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B114CA-88AB-3D41-9F55-3528D5F6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883447"/>
            <a:ext cx="8857828" cy="42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96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7B7D5-5E94-2B49-BF47-93C58E53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二项式反演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31171-118C-8841-8682-F1B12C26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812962"/>
            <a:ext cx="7977460" cy="4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4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6401A40-BD50-2E4F-8105-246B7CFB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960438"/>
            <a:ext cx="112268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155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3BF0D-3D09-3149-B340-7384002D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二项式反演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DE115-7729-1E4D-8668-98D784B5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990274"/>
            <a:ext cx="7414096" cy="42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19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9DEB8-FBA2-6E41-A147-6AB0D519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二项式反演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0928D5-EB42-E343-86C5-D3CD77E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4112"/>
            <a:ext cx="5405015" cy="49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24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721C8-4950-2B44-A39C-62E39C64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二项式反演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174CB8-5FEF-9748-8973-D4F07BDF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6552728" cy="5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39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2A002-28CF-9442-8E2B-21DE9E12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A21B7-F895-594E-B2F8-0A09DBCE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204864"/>
            <a:ext cx="9720262" cy="39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45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FAC27678-6D8F-FB4B-900A-E5831F71E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601663"/>
            <a:ext cx="8928100" cy="18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宋体" panose="02010600030101010101" pitchFamily="2" charset="-122"/>
              </a:rPr>
              <a:t>圆周排列：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宋体" panose="02010600030101010101" pitchFamily="2" charset="-122"/>
              </a:rPr>
              <a:t>    从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个不同的元素中取</a:t>
            </a:r>
            <a:r>
              <a:rPr lang="en-US" altLang="zh-CN" sz="3000" b="1">
                <a:latin typeface="宋体" panose="02010600030101010101" pitchFamily="2" charset="-122"/>
              </a:rPr>
              <a:t>r</a:t>
            </a:r>
            <a:r>
              <a:rPr lang="zh-CN" altLang="en-US" sz="3000" b="1">
                <a:latin typeface="宋体" panose="02010600030101010101" pitchFamily="2" charset="-122"/>
              </a:rPr>
              <a:t>个沿一圆周排列，排列的方案：</a:t>
            </a:r>
          </a:p>
        </p:txBody>
      </p:sp>
      <p:grpSp>
        <p:nvGrpSpPr>
          <p:cNvPr id="37891" name="Group 3">
            <a:extLst>
              <a:ext uri="{FF2B5EF4-FFF2-40B4-BE49-F238E27FC236}">
                <a16:creationId xmlns:a16="http://schemas.microsoft.com/office/drawing/2014/main" id="{1C962D8A-64B8-9640-A4D5-B87018A76FBE}"/>
              </a:ext>
            </a:extLst>
          </p:cNvPr>
          <p:cNvGrpSpPr>
            <a:grpSpLocks/>
          </p:cNvGrpSpPr>
          <p:nvPr/>
        </p:nvGrpSpPr>
        <p:grpSpPr bwMode="auto">
          <a:xfrm>
            <a:off x="3738563" y="2422525"/>
            <a:ext cx="2736850" cy="1003300"/>
            <a:chOff x="0" y="0"/>
            <a:chExt cx="759" cy="453"/>
          </a:xfrm>
        </p:grpSpPr>
        <p:graphicFrame>
          <p:nvGraphicFramePr>
            <p:cNvPr id="37897" name="Object 4">
              <a:extLst>
                <a:ext uri="{FF2B5EF4-FFF2-40B4-BE49-F238E27FC236}">
                  <a16:creationId xmlns:a16="http://schemas.microsoft.com/office/drawing/2014/main" id="{51128723-0D30-9A4C-A85A-A27A9D6768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57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5" r:id="rId3" imgW="4394200" imgH="5562600" progId="Equation.DSMT4">
                    <p:embed/>
                  </p:oleObj>
                </mc:Choice>
                <mc:Fallback>
                  <p:oleObj r:id="rId3" imgW="4394200" imgH="5562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57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8" name="Text Box 5">
              <a:extLst>
                <a:ext uri="{FF2B5EF4-FFF2-40B4-BE49-F238E27FC236}">
                  <a16:creationId xmlns:a16="http://schemas.microsoft.com/office/drawing/2014/main" id="{B4DB496B-5E98-2140-AFBD-865620F72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" y="0"/>
              <a:ext cx="453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5000">
                  <a:latin typeface="宋体" panose="02010600030101010101" pitchFamily="2" charset="-122"/>
                </a:rPr>
                <a:t>/r</a:t>
              </a:r>
            </a:p>
          </p:txBody>
        </p:sp>
      </p:grpSp>
      <p:sp>
        <p:nvSpPr>
          <p:cNvPr id="37892" name="Text Box 6">
            <a:extLst>
              <a:ext uri="{FF2B5EF4-FFF2-40B4-BE49-F238E27FC236}">
                <a16:creationId xmlns:a16="http://schemas.microsoft.com/office/drawing/2014/main" id="{1CC8B963-BED6-844C-B737-796B3B6E9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650" y="3570288"/>
            <a:ext cx="360045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个元素的圆周排列：</a:t>
            </a:r>
          </a:p>
        </p:txBody>
      </p:sp>
      <p:grpSp>
        <p:nvGrpSpPr>
          <p:cNvPr id="37893" name="Group 7">
            <a:extLst>
              <a:ext uri="{FF2B5EF4-FFF2-40B4-BE49-F238E27FC236}">
                <a16:creationId xmlns:a16="http://schemas.microsoft.com/office/drawing/2014/main" id="{B30D39F5-9CA5-CD4E-AD5D-55F1829AE4F2}"/>
              </a:ext>
            </a:extLst>
          </p:cNvPr>
          <p:cNvGrpSpPr>
            <a:grpSpLocks/>
          </p:cNvGrpSpPr>
          <p:nvPr/>
        </p:nvGrpSpPr>
        <p:grpSpPr bwMode="auto">
          <a:xfrm>
            <a:off x="3143250" y="4310063"/>
            <a:ext cx="1819275" cy="1003300"/>
            <a:chOff x="0" y="0"/>
            <a:chExt cx="771" cy="453"/>
          </a:xfrm>
        </p:grpSpPr>
        <p:graphicFrame>
          <p:nvGraphicFramePr>
            <p:cNvPr id="37895" name="Object 8">
              <a:extLst>
                <a:ext uri="{FF2B5EF4-FFF2-40B4-BE49-F238E27FC236}">
                  <a16:creationId xmlns:a16="http://schemas.microsoft.com/office/drawing/2014/main" id="{639CA890-AB0A-FC40-9FCD-3BEB4A3CBB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81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6" r:id="rId5" imgW="4686300" imgH="5562600" progId="Equation.DSMT4">
                    <p:embed/>
                  </p:oleObj>
                </mc:Choice>
                <mc:Fallback>
                  <p:oleObj r:id="rId5" imgW="4686300" imgH="5562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81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6" name="Text Box 9">
              <a:extLst>
                <a:ext uri="{FF2B5EF4-FFF2-40B4-BE49-F238E27FC236}">
                  <a16:creationId xmlns:a16="http://schemas.microsoft.com/office/drawing/2014/main" id="{FD9A42EC-6184-6149-A48C-ED561779D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0"/>
              <a:ext cx="453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500">
                  <a:latin typeface="宋体" panose="02010600030101010101" pitchFamily="2" charset="-122"/>
                </a:rPr>
                <a:t>/n</a:t>
              </a:r>
            </a:p>
          </p:txBody>
        </p:sp>
      </p:grpSp>
      <p:sp>
        <p:nvSpPr>
          <p:cNvPr id="37894" name="Text Box 10">
            <a:extLst>
              <a:ext uri="{FF2B5EF4-FFF2-40B4-BE49-F238E27FC236}">
                <a16:creationId xmlns:a16="http://schemas.microsoft.com/office/drawing/2014/main" id="{6D0C3206-FB95-DE42-A6B3-C4E6F6B6A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4413250"/>
            <a:ext cx="2736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b="1">
                <a:latin typeface="宋体" panose="02010600030101010101" pitchFamily="2" charset="-122"/>
              </a:rPr>
              <a:t>=</a:t>
            </a:r>
            <a:r>
              <a:rPr lang="zh-CN" altLang="en-US" sz="3200" b="1">
                <a:latin typeface="宋体" panose="02010600030101010101" pitchFamily="2" charset="-122"/>
              </a:rPr>
              <a:t>（</a:t>
            </a:r>
            <a:r>
              <a:rPr lang="en-US" altLang="zh-CN" sz="3200" b="1">
                <a:latin typeface="宋体" panose="02010600030101010101" pitchFamily="2" charset="-122"/>
              </a:rPr>
              <a:t>n-1</a:t>
            </a:r>
            <a:r>
              <a:rPr lang="zh-CN" altLang="en-US" sz="3200" b="1">
                <a:latin typeface="宋体" panose="02010600030101010101" pitchFamily="2" charset="-122"/>
              </a:rPr>
              <a:t>）</a:t>
            </a:r>
            <a:r>
              <a:rPr lang="en-US" altLang="zh-CN" sz="3200" b="1">
                <a:latin typeface="宋体" panose="02010600030101010101" pitchFamily="2" charset="-122"/>
              </a:rPr>
              <a:t>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D49D4E31-AFFA-674B-96A1-B17F396CA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1022350"/>
            <a:ext cx="8926513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b="1">
                <a:latin typeface="宋体" panose="02010600030101010101" pitchFamily="2" charset="-122"/>
              </a:rPr>
              <a:t>取重复元素的排列问题：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比如 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en-US" altLang="zh-CN" sz="2400" b="1" baseline="-25000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个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en-US" altLang="zh-CN" sz="2400" b="1" baseline="-25000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个</a:t>
            </a:r>
            <a:r>
              <a:rPr lang="en-US" altLang="zh-CN" sz="2400" b="1">
                <a:latin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en-US" altLang="zh-CN" sz="2400" b="1" baseline="-25000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个</a:t>
            </a:r>
            <a:r>
              <a:rPr lang="en-US" altLang="zh-CN" sz="2400" b="1">
                <a:latin typeface="宋体" panose="02010600030101010101" pitchFamily="2" charset="-122"/>
              </a:rPr>
              <a:t>c</a:t>
            </a:r>
            <a:r>
              <a:rPr lang="zh-CN" altLang="en-US" sz="2400" b="1">
                <a:latin typeface="宋体" panose="02010600030101010101" pitchFamily="2" charset="-122"/>
              </a:rPr>
              <a:t>，排成一排，有多少种排列方法。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400" b="1">
              <a:latin typeface="宋体" panose="02010600030101010101" pitchFamily="2" charset="-122"/>
            </a:endParaRP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90C5BE2A-05D2-4E46-A07C-25F1B95FDA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2420938"/>
          <a:ext cx="287655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r:id="rId3" imgW="19900900" imgH="9944100" progId="Equation.DSMT4">
                  <p:embed/>
                </p:oleObj>
              </mc:Choice>
              <mc:Fallback>
                <p:oleObj r:id="rId3" imgW="19900900" imgH="9944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2420938"/>
                        <a:ext cx="287655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550026A6-343C-734F-93DC-D6177529E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922338"/>
            <a:ext cx="9072563" cy="170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宋体" panose="02010600030101010101" pitchFamily="2" charset="-122"/>
              </a:rPr>
              <a:t>取重复元素组合问题：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宋体" panose="02010600030101010101" pitchFamily="2" charset="-122"/>
              </a:rPr>
              <a:t>    </a:t>
            </a:r>
            <a:r>
              <a:rPr lang="zh-CN" altLang="en-US" sz="2800" b="1">
                <a:latin typeface="宋体" panose="02010600030101010101" pitchFamily="2" charset="-122"/>
              </a:rPr>
              <a:t>从</a:t>
            </a:r>
            <a:r>
              <a:rPr lang="en-US" altLang="zh-CN" sz="2800" b="1">
                <a:latin typeface="宋体" panose="02010600030101010101" pitchFamily="2" charset="-122"/>
              </a:rPr>
              <a:t>n</a:t>
            </a:r>
            <a:r>
              <a:rPr lang="zh-CN" altLang="en-US" sz="2800" b="1">
                <a:latin typeface="宋体" panose="02010600030101010101" pitchFamily="2" charset="-122"/>
              </a:rPr>
              <a:t>种不同的元素中取</a:t>
            </a:r>
            <a:r>
              <a:rPr lang="en-US" altLang="zh-CN" sz="2800" b="1">
                <a:latin typeface="宋体" panose="02010600030101010101" pitchFamily="2" charset="-122"/>
              </a:rPr>
              <a:t>r</a:t>
            </a:r>
            <a:r>
              <a:rPr lang="zh-CN" altLang="en-US" sz="2800" b="1">
                <a:latin typeface="宋体" panose="02010600030101010101" pitchFamily="2" charset="-122"/>
              </a:rPr>
              <a:t>个的元素的组合，允许有重复元素的组合：</a:t>
            </a:r>
          </a:p>
        </p:txBody>
      </p:sp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F68839EA-AC4B-3F4B-B136-99E316B2DF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8" y="5084763"/>
          <a:ext cx="20462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r:id="rId3" imgW="8775700" imgH="5562600" progId="Equation.DSMT4">
                  <p:embed/>
                </p:oleObj>
              </mc:Choice>
              <mc:Fallback>
                <p:oleObj r:id="rId3" imgW="8775700" imgH="556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5084763"/>
                        <a:ext cx="20462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ext Box 4">
            <a:extLst>
              <a:ext uri="{FF2B5EF4-FFF2-40B4-BE49-F238E27FC236}">
                <a16:creationId xmlns:a16="http://schemas.microsoft.com/office/drawing/2014/main" id="{51C76610-5CD6-A84E-91C5-5DD20365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2924175"/>
            <a:ext cx="9575800" cy="170815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宋体" panose="02010600030101010101" pitchFamily="2" charset="-122"/>
              </a:rPr>
              <a:t>典型模型：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000" b="1">
                <a:latin typeface="宋体" panose="02010600030101010101" pitchFamily="2" charset="-122"/>
              </a:rPr>
              <a:t>    </a:t>
            </a:r>
            <a:r>
              <a:rPr lang="en-US" altLang="zh-CN" sz="3000" b="1">
                <a:latin typeface="宋体" panose="02010600030101010101" pitchFamily="2" charset="-122"/>
              </a:rPr>
              <a:t>r</a:t>
            </a:r>
            <a:r>
              <a:rPr lang="zh-CN" altLang="en-US" sz="3000" b="1">
                <a:latin typeface="宋体" panose="02010600030101010101" pitchFamily="2" charset="-122"/>
              </a:rPr>
              <a:t>个相同的小球，放到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个不同的盒子里，所有的放置方法。</a:t>
            </a:r>
          </a:p>
        </p:txBody>
      </p:sp>
      <p:sp>
        <p:nvSpPr>
          <p:cNvPr id="39941" name="文本框 1">
            <a:extLst>
              <a:ext uri="{FF2B5EF4-FFF2-40B4-BE49-F238E27FC236}">
                <a16:creationId xmlns:a16="http://schemas.microsoft.com/office/drawing/2014/main" id="{6D4F262D-2304-364B-B79A-32641981D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5381625"/>
            <a:ext cx="30956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3000"/>
              <a:t>隔板法思考。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F92270EB-83D8-5F4B-83FB-3E9B69489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836613"/>
            <a:ext cx="9144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7432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32004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6576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41148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NOIP7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）平面上有三条平行直线，每条直线上分别有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6,7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个点，且不同直线上三个点都不在同一条直线上。问用这些点为顶点，能组成多少个不同四边形？</a:t>
            </a:r>
          </a:p>
          <a:p>
            <a:pPr eaLnBrk="1" hangingPunct="1"/>
            <a:endParaRPr lang="zh-CN" altLang="en-US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endParaRPr lang="zh-CN" altLang="en-US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9B8A89B-CF2B-44C1-9467-F3E40CF7B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1225" y="836613"/>
            <a:ext cx="7772400" cy="641350"/>
          </a:xfrm>
        </p:spPr>
        <p:txBody>
          <a:bodyPr/>
          <a:lstStyle/>
          <a:p>
            <a:pPr eaLnBrk="1" hangingPunct="1"/>
            <a:r>
              <a:rPr lang="zh-CN" altLang="en-US" sz="3600" b="1" cap="none">
                <a:solidFill>
                  <a:srgbClr val="FF3300"/>
                </a:solidFill>
                <a:latin typeface="宋体" panose="02010600030101010101" pitchFamily="2" charset="-122"/>
              </a:rPr>
              <a:t>错位排列</a:t>
            </a:r>
            <a:r>
              <a:rPr lang="zh-CN" altLang="en-US" sz="3600" cap="none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198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02C5D6F-4F30-4C41-BF9F-E047CAC5C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773238"/>
            <a:ext cx="10333038" cy="51816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首先看例题：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例10：在书架上放有编号为1,2,....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的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本书。现将</a:t>
            </a:r>
            <a:r>
              <a:rPr lang="en-US" altLang="zh-CN" sz="3000" b="1">
                <a:latin typeface="宋体" panose="02010600030101010101" pitchFamily="2" charset="-122"/>
              </a:rPr>
              <a:t>n</a:t>
            </a:r>
            <a:r>
              <a:rPr lang="zh-CN" altLang="en-US" sz="3000" b="1">
                <a:latin typeface="宋体" panose="02010600030101010101" pitchFamily="2" charset="-122"/>
              </a:rPr>
              <a:t>本书全部取下然后再放回去,当放回去时要求每本书都不能放在原来的位置上。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例如:</a:t>
            </a:r>
            <a:r>
              <a:rPr lang="en-US" altLang="zh-CN" sz="3000" b="1">
                <a:latin typeface="宋体" panose="02010600030101010101" pitchFamily="2" charset="-122"/>
              </a:rPr>
              <a:t>n=3</a:t>
            </a:r>
            <a:r>
              <a:rPr lang="zh-CN" altLang="en-US" sz="3000" b="1">
                <a:latin typeface="宋体" panose="02010600030101010101" pitchFamily="2" charset="-122"/>
              </a:rPr>
              <a:t>时: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原来位置为:123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放回去时只能为:312或231这两种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3000" b="1">
                <a:latin typeface="宋体" panose="02010600030101010101" pitchFamily="2" charset="-122"/>
              </a:rPr>
              <a:t>问题:求当</a:t>
            </a:r>
            <a:r>
              <a:rPr lang="en-US" altLang="zh-CN" sz="3000" b="1">
                <a:latin typeface="宋体" panose="02010600030101010101" pitchFamily="2" charset="-122"/>
              </a:rPr>
              <a:t>n=5</a:t>
            </a:r>
            <a:r>
              <a:rPr lang="zh-CN" altLang="en-US" sz="3000" b="1">
                <a:latin typeface="宋体" panose="02010600030101010101" pitchFamily="2" charset="-122"/>
              </a:rPr>
              <a:t>时满足以上条件的放法共有多少种?(不用列出每种放法)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8943803-0032-4E15-8AEB-D7A59032B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6050" y="981075"/>
            <a:ext cx="7772400" cy="560388"/>
          </a:xfrm>
        </p:spPr>
        <p:txBody>
          <a:bodyPr/>
          <a:lstStyle/>
          <a:p>
            <a:pPr eaLnBrk="1" hangingPunct="1"/>
            <a:r>
              <a:rPr lang="zh-CN" altLang="en-US" sz="3600" b="1" cap="none">
                <a:solidFill>
                  <a:srgbClr val="FF3300"/>
                </a:solidFill>
                <a:latin typeface="宋体" panose="02010600030101010101" pitchFamily="2" charset="-122"/>
              </a:rPr>
              <a:t>错位排列的递推公式</a:t>
            </a:r>
          </a:p>
        </p:txBody>
      </p:sp>
      <p:sp>
        <p:nvSpPr>
          <p:cNvPr id="430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B93198E-0F9C-D34D-A9CE-E5ACA4AF5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40013" y="1905000"/>
            <a:ext cx="7772400" cy="4953000"/>
          </a:xfrm>
        </p:spPr>
        <p:txBody>
          <a:bodyPr/>
          <a:lstStyle/>
          <a:p>
            <a:pPr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pt-BR" altLang="zh-CN" sz="4000" b="1"/>
              <a:t>f[n]=(n-1)*(f[n-1]+f[n-2])</a:t>
            </a:r>
            <a:r>
              <a:rPr lang="pt-BR" altLang="zh-CN" sz="4000"/>
              <a:t> </a:t>
            </a:r>
            <a:br>
              <a:rPr lang="pt-BR" altLang="zh-CN" sz="2000"/>
            </a:br>
            <a:endParaRPr lang="zh-CN" altLang="en-US" sz="2000" b="1">
              <a:latin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56B0AD-6139-6F41-93BF-145948B0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10018340" cy="35888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7FF1B3B6-A2A0-DF46-B03A-4D5126F2F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333375"/>
            <a:ext cx="4968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加法原理和乘法原理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从A到C共有多少种走法？</a:t>
            </a:r>
          </a:p>
        </p:txBody>
      </p:sp>
      <p:sp>
        <p:nvSpPr>
          <p:cNvPr id="17411" name="Oval 3">
            <a:extLst>
              <a:ext uri="{FF2B5EF4-FFF2-40B4-BE49-F238E27FC236}">
                <a16:creationId xmlns:a16="http://schemas.microsoft.com/office/drawing/2014/main" id="{254E9516-F894-084C-BDE6-C1D6405EA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924175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en-US" altLang="zh-CN" sz="240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412" name="Oval 4">
            <a:extLst>
              <a:ext uri="{FF2B5EF4-FFF2-40B4-BE49-F238E27FC236}">
                <a16:creationId xmlns:a16="http://schemas.microsoft.com/office/drawing/2014/main" id="{327AFFE8-ED83-8B4F-B28C-84224119F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2924175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en-US" altLang="zh-CN" sz="24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7413" name="Oval 5">
            <a:extLst>
              <a:ext uri="{FF2B5EF4-FFF2-40B4-BE49-F238E27FC236}">
                <a16:creationId xmlns:a16="http://schemas.microsoft.com/office/drawing/2014/main" id="{2A065C23-D134-BA4A-B479-2D404B9D8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25" y="2924175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en-US" altLang="zh-CN" sz="24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7414" name="未知">
            <a:extLst>
              <a:ext uri="{FF2B5EF4-FFF2-40B4-BE49-F238E27FC236}">
                <a16:creationId xmlns:a16="http://schemas.microsoft.com/office/drawing/2014/main" id="{470167C3-9049-5A42-AF41-7EA2D6306168}"/>
              </a:ext>
            </a:extLst>
          </p:cNvPr>
          <p:cNvSpPr>
            <a:spLocks/>
          </p:cNvSpPr>
          <p:nvPr/>
        </p:nvSpPr>
        <p:spPr bwMode="auto">
          <a:xfrm>
            <a:off x="2782888" y="2420938"/>
            <a:ext cx="2989262" cy="574675"/>
          </a:xfrm>
          <a:custGeom>
            <a:avLst/>
            <a:gdLst>
              <a:gd name="T0" fmla="*/ 0 w 1883"/>
              <a:gd name="T1" fmla="*/ 798890325 h 362"/>
              <a:gd name="T2" fmla="*/ 1829633131 w 1883"/>
              <a:gd name="T3" fmla="*/ 0 h 362"/>
              <a:gd name="T4" fmla="*/ 2147483646 w 1883"/>
              <a:gd name="T5" fmla="*/ 798890325 h 362"/>
              <a:gd name="T6" fmla="*/ 2147483646 w 1883"/>
              <a:gd name="T7" fmla="*/ 685482500 h 3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3" h="362">
                <a:moveTo>
                  <a:pt x="0" y="317"/>
                </a:moveTo>
                <a:cubicBezTo>
                  <a:pt x="219" y="158"/>
                  <a:pt x="439" y="0"/>
                  <a:pt x="726" y="0"/>
                </a:cubicBezTo>
                <a:cubicBezTo>
                  <a:pt x="1013" y="0"/>
                  <a:pt x="1565" y="272"/>
                  <a:pt x="1724" y="317"/>
                </a:cubicBezTo>
                <a:cubicBezTo>
                  <a:pt x="1883" y="362"/>
                  <a:pt x="1781" y="317"/>
                  <a:pt x="1679" y="272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未知">
            <a:extLst>
              <a:ext uri="{FF2B5EF4-FFF2-40B4-BE49-F238E27FC236}">
                <a16:creationId xmlns:a16="http://schemas.microsoft.com/office/drawing/2014/main" id="{E6216E71-CE27-9647-8CCE-B50FD4144919}"/>
              </a:ext>
            </a:extLst>
          </p:cNvPr>
          <p:cNvSpPr>
            <a:spLocks/>
          </p:cNvSpPr>
          <p:nvPr/>
        </p:nvSpPr>
        <p:spPr bwMode="auto">
          <a:xfrm>
            <a:off x="5735638" y="2335213"/>
            <a:ext cx="2592387" cy="661987"/>
          </a:xfrm>
          <a:custGeom>
            <a:avLst/>
            <a:gdLst>
              <a:gd name="T0" fmla="*/ 0 w 1633"/>
              <a:gd name="T1" fmla="*/ 1050903569 h 417"/>
              <a:gd name="T2" fmla="*/ 1829633085 w 1633"/>
              <a:gd name="T3" fmla="*/ 20161235 h 417"/>
              <a:gd name="T4" fmla="*/ 2147483646 w 1633"/>
              <a:gd name="T5" fmla="*/ 934976469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未知">
            <a:extLst>
              <a:ext uri="{FF2B5EF4-FFF2-40B4-BE49-F238E27FC236}">
                <a16:creationId xmlns:a16="http://schemas.microsoft.com/office/drawing/2014/main" id="{455160D8-6D5F-4A40-998F-2871A265D81A}"/>
              </a:ext>
            </a:extLst>
          </p:cNvPr>
          <p:cNvSpPr>
            <a:spLocks/>
          </p:cNvSpPr>
          <p:nvPr/>
        </p:nvSpPr>
        <p:spPr bwMode="auto">
          <a:xfrm>
            <a:off x="5735638" y="2636838"/>
            <a:ext cx="2447925" cy="431800"/>
          </a:xfrm>
          <a:custGeom>
            <a:avLst/>
            <a:gdLst>
              <a:gd name="T0" fmla="*/ 0 w 1633"/>
              <a:gd name="T1" fmla="*/ 447125276 h 417"/>
              <a:gd name="T2" fmla="*/ 1631400354 w 1633"/>
              <a:gd name="T3" fmla="*/ 8578012 h 417"/>
              <a:gd name="T4" fmla="*/ 2147483646 w 1633"/>
              <a:gd name="T5" fmla="*/ 397801704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未知">
            <a:extLst>
              <a:ext uri="{FF2B5EF4-FFF2-40B4-BE49-F238E27FC236}">
                <a16:creationId xmlns:a16="http://schemas.microsoft.com/office/drawing/2014/main" id="{ACD5B77F-454E-4046-B6F6-B5230D769A2E}"/>
              </a:ext>
            </a:extLst>
          </p:cNvPr>
          <p:cNvSpPr>
            <a:spLocks/>
          </p:cNvSpPr>
          <p:nvPr/>
        </p:nvSpPr>
        <p:spPr bwMode="auto">
          <a:xfrm rot="-10552514">
            <a:off x="5748338" y="3343275"/>
            <a:ext cx="2592387" cy="301625"/>
          </a:xfrm>
          <a:custGeom>
            <a:avLst/>
            <a:gdLst>
              <a:gd name="T0" fmla="*/ 0 w 1633"/>
              <a:gd name="T1" fmla="*/ 218171800 h 417"/>
              <a:gd name="T2" fmla="*/ 1829633085 w 1633"/>
              <a:gd name="T3" fmla="*/ 4185861 h 417"/>
              <a:gd name="T4" fmla="*/ 2147483646 w 1633"/>
              <a:gd name="T5" fmla="*/ 194104729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未知">
            <a:extLst>
              <a:ext uri="{FF2B5EF4-FFF2-40B4-BE49-F238E27FC236}">
                <a16:creationId xmlns:a16="http://schemas.microsoft.com/office/drawing/2014/main" id="{D190769D-D79E-9740-9F58-720EEBFE9971}"/>
              </a:ext>
            </a:extLst>
          </p:cNvPr>
          <p:cNvSpPr>
            <a:spLocks/>
          </p:cNvSpPr>
          <p:nvPr/>
        </p:nvSpPr>
        <p:spPr bwMode="auto">
          <a:xfrm rot="-10552514">
            <a:off x="2927350" y="3357563"/>
            <a:ext cx="2592388" cy="301625"/>
          </a:xfrm>
          <a:custGeom>
            <a:avLst/>
            <a:gdLst>
              <a:gd name="T0" fmla="*/ 0 w 1633"/>
              <a:gd name="T1" fmla="*/ 218171800 h 417"/>
              <a:gd name="T2" fmla="*/ 1829633790 w 1633"/>
              <a:gd name="T3" fmla="*/ 4185861 h 417"/>
              <a:gd name="T4" fmla="*/ 2147483646 w 1633"/>
              <a:gd name="T5" fmla="*/ 194104729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未知">
            <a:extLst>
              <a:ext uri="{FF2B5EF4-FFF2-40B4-BE49-F238E27FC236}">
                <a16:creationId xmlns:a16="http://schemas.microsoft.com/office/drawing/2014/main" id="{18E9A605-F2EC-8143-B96D-3958B5E49599}"/>
              </a:ext>
            </a:extLst>
          </p:cNvPr>
          <p:cNvSpPr>
            <a:spLocks/>
          </p:cNvSpPr>
          <p:nvPr/>
        </p:nvSpPr>
        <p:spPr bwMode="auto">
          <a:xfrm rot="10638175" flipV="1">
            <a:off x="2640013" y="1339850"/>
            <a:ext cx="5630862" cy="1789113"/>
          </a:xfrm>
          <a:custGeom>
            <a:avLst/>
            <a:gdLst>
              <a:gd name="T0" fmla="*/ 0 w 1633"/>
              <a:gd name="T1" fmla="*/ 2147483646 h 417"/>
              <a:gd name="T2" fmla="*/ 2147483646 w 1633"/>
              <a:gd name="T3" fmla="*/ 147265023 h 417"/>
              <a:gd name="T4" fmla="*/ 2147483646 w 1633"/>
              <a:gd name="T5" fmla="*/ 2147483646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未知">
            <a:extLst>
              <a:ext uri="{FF2B5EF4-FFF2-40B4-BE49-F238E27FC236}">
                <a16:creationId xmlns:a16="http://schemas.microsoft.com/office/drawing/2014/main" id="{ABB065C3-57AF-8845-A0D0-65F35293325F}"/>
              </a:ext>
            </a:extLst>
          </p:cNvPr>
          <p:cNvSpPr>
            <a:spLocks/>
          </p:cNvSpPr>
          <p:nvPr/>
        </p:nvSpPr>
        <p:spPr bwMode="auto">
          <a:xfrm rot="21276350" flipV="1">
            <a:off x="2919413" y="3211513"/>
            <a:ext cx="5616575" cy="1933575"/>
          </a:xfrm>
          <a:custGeom>
            <a:avLst/>
            <a:gdLst>
              <a:gd name="T0" fmla="*/ 0 w 1633"/>
              <a:gd name="T1" fmla="*/ 2147483646 h 417"/>
              <a:gd name="T2" fmla="*/ 2147483646 w 1633"/>
              <a:gd name="T3" fmla="*/ 172004711 h 417"/>
              <a:gd name="T4" fmla="*/ 2147483646 w 1633"/>
              <a:gd name="T5" fmla="*/ 2147483646 h 4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3" h="417">
                <a:moveTo>
                  <a:pt x="0" y="417"/>
                </a:moveTo>
                <a:cubicBezTo>
                  <a:pt x="227" y="216"/>
                  <a:pt x="454" y="16"/>
                  <a:pt x="726" y="8"/>
                </a:cubicBezTo>
                <a:cubicBezTo>
                  <a:pt x="998" y="0"/>
                  <a:pt x="1315" y="185"/>
                  <a:pt x="1633" y="371"/>
                </a:cubicBezTo>
              </a:path>
            </a:pathLst>
          </a:cu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28FEF043-6804-4940-BC5D-D042F460E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8" y="5589588"/>
            <a:ext cx="51482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2800" b="1"/>
              <a:t>共有N=1+3*2+1=8种</a:t>
            </a:r>
          </a:p>
        </p:txBody>
      </p:sp>
    </p:spTree>
    <p:extLst>
      <p:ext uri="{BB962C8B-B14F-4D97-AF65-F5344CB8AC3E}">
        <p14:creationId xmlns:p14="http://schemas.microsoft.com/office/powerpoint/2010/main" val="3900841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CD06F-37D2-084A-8BA5-2547B8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错位排列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446AFE-98F3-9D48-BD21-01F8BCF68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!=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446AFE-98F3-9D48-BD21-01F8BCF68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5" t="-13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530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4F885-1110-8E41-99AD-1473BAC7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斯特林数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5AB1F-FC04-9B48-A1B8-87ABB043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6C6F25-01D3-7645-B9AB-D6C5BB2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26191"/>
            <a:ext cx="7202547" cy="48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55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A051B-627F-8B40-A299-DEE7C828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第二类斯特林数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3C9AA-0EA9-1D4F-869E-554BB39A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32851E-8D18-0C40-9BCF-0DD3BFE9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49019"/>
            <a:ext cx="9720262" cy="37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9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B9227-EB20-ED4A-88FD-5425C6EF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贝尔数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F9EDB-3878-B241-BC04-52368896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37159-C792-1D40-947D-2C685935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16832"/>
            <a:ext cx="6235700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79075-124F-EB44-9C16-44CA044E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17" y="5338262"/>
            <a:ext cx="7962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5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4873B-F373-934A-A855-9560A9F0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划分数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731AC-10ED-0D41-810E-7674187C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EE1B25-335E-D042-B747-A365CC1C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09" y="2078258"/>
            <a:ext cx="7488832" cy="40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9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08E23-F732-D442-9582-D2A8FED2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划分数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62318-4473-D642-9728-33D1989C1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E5270-E134-4C41-9853-2A50774B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988840"/>
            <a:ext cx="9677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3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6B3F5-5F19-EA49-BE54-04B060D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67B34-CAE6-374E-835B-D5590ECC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22A89-7463-1642-AFFC-B0FE584B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1695599"/>
            <a:ext cx="8878092" cy="46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7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30CFF-8ADB-774E-8EBB-7A5BF293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Twelvefold way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9243D-6825-5B4C-91C6-1A5EEB7CF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14" y="2049745"/>
            <a:ext cx="9422666" cy="43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7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8E97A-6C29-D74D-83C5-4475F785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卡特兰数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6E4C3-8A95-6C4C-AC71-50FB71FA8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F6732F-1AEA-A14F-9063-A254B60E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084388"/>
            <a:ext cx="56720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78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2">
            <a:extLst>
              <a:ext uri="{FF2B5EF4-FFF2-40B4-BE49-F238E27FC236}">
                <a16:creationId xmlns:a16="http://schemas.microsoft.com/office/drawing/2014/main" id="{CF3B86A8-BA5C-5347-A118-C13EAD13B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49275"/>
            <a:ext cx="11377613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Catalan Number </a:t>
            </a:r>
            <a:r>
              <a:rPr lang="zh-CN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卡特兰数</a:t>
            </a:r>
            <a:endParaRPr lang="zh-CN" altLang="zh-C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zh-C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endParaRPr lang="zh-CN" altLang="zh-C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h(0)=1, h(1)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h(2)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h(3)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h(4)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h(5)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h(6)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132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h(7)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429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h(8)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1430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h(9)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4862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h(10)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16796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h(11)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58786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h(12)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208012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h(13)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742900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h(14)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2674440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h(15)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9694845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······</a:t>
            </a:r>
            <a:endParaRPr lang="en-US" altLang="zh-C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CN" altLang="zh-C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h(0)=1,h(1)=1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catalan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数满足递推式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eaLnBrk="1" hangingPunct="1"/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h(n)=h(0)*h(n-1)+h(1)*h(n-2) + ... + h(n-1)h(0) (n&gt;=2) </a:t>
            </a:r>
          </a:p>
          <a:p>
            <a:pPr eaLnBrk="1" hangingPunct="1"/>
            <a:b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递推关系的解为：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   h(n)=C(2n,n)/(n+1) (n=0,1,2,3,...) </a:t>
            </a:r>
            <a:b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递推关系的另类解为： </a:t>
            </a:r>
            <a:r>
              <a:rPr lang="en-US" altLang="zh-CN" sz="3000">
                <a:latin typeface="Times New Roman" panose="02020603050405020304" pitchFamily="18" charset="0"/>
                <a:cs typeface="Times New Roman" panose="02020603050405020304" pitchFamily="18" charset="0"/>
              </a:rPr>
              <a:t>h(n)=C(2n,n)-C(2n,n+1)(n=0,1,2,3,...)</a:t>
            </a:r>
            <a:endParaRPr lang="zh-CN" altLang="zh-C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AF26-4BCA-9846-8627-0D5D8ACB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乘法原理小练习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4FEF0A-B83F-CE45-8C42-B098E6B3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825A0-0BE0-C844-AA4B-5273CCA0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73335"/>
            <a:ext cx="9578032" cy="16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0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1">
            <a:extLst>
              <a:ext uri="{FF2B5EF4-FFF2-40B4-BE49-F238E27FC236}">
                <a16:creationId xmlns:a16="http://schemas.microsoft.com/office/drawing/2014/main" id="{D198A416-E371-5440-9591-8ADBFA4E4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487363"/>
            <a:ext cx="8208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1. n</a:t>
            </a:r>
            <a:r>
              <a:rPr lang="zh-CN" altLang="zh-CN" sz="3000" b="1"/>
              <a:t>个节点构成的二叉树，共有多少种情形？</a:t>
            </a:r>
            <a:endParaRPr lang="zh-CN" altLang="en-US" sz="3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1">
            <a:extLst>
              <a:ext uri="{FF2B5EF4-FFF2-40B4-BE49-F238E27FC236}">
                <a16:creationId xmlns:a16="http://schemas.microsoft.com/office/drawing/2014/main" id="{948DD144-80B7-A64A-B9DC-42B5435F3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20713"/>
            <a:ext cx="8208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2. n</a:t>
            </a:r>
            <a:r>
              <a:rPr lang="zh-CN" altLang="en-US" sz="3000" b="1"/>
              <a:t>对括号可以排列成多少种不同的括号序列？</a:t>
            </a:r>
            <a:endParaRPr lang="zh-CN" altLang="en-US"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">
            <a:extLst>
              <a:ext uri="{FF2B5EF4-FFF2-40B4-BE49-F238E27FC236}">
                <a16:creationId xmlns:a16="http://schemas.microsoft.com/office/drawing/2014/main" id="{26954EF2-28F1-D043-82DA-409FAAF44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20713"/>
            <a:ext cx="1065688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3.</a:t>
            </a:r>
            <a:r>
              <a:rPr lang="zh-CN" altLang="zh-CN" sz="3000" b="1"/>
              <a:t>一个栈</a:t>
            </a:r>
            <a:r>
              <a:rPr lang="en-US" altLang="zh-CN" sz="3000" b="1"/>
              <a:t>(</a:t>
            </a:r>
            <a:r>
              <a:rPr lang="zh-CN" altLang="zh-CN" sz="3000" b="1"/>
              <a:t>无穷大</a:t>
            </a:r>
            <a:r>
              <a:rPr lang="en-US" altLang="zh-CN" sz="3000" b="1"/>
              <a:t>)</a:t>
            </a:r>
            <a:r>
              <a:rPr lang="zh-CN" altLang="zh-CN" sz="3000" b="1"/>
              <a:t>的进栈序列为</a:t>
            </a:r>
            <a:r>
              <a:rPr lang="en-US" altLang="zh-CN" sz="3000" b="1"/>
              <a:t>1</a:t>
            </a:r>
            <a:r>
              <a:rPr lang="zh-CN" altLang="zh-CN" sz="3000" b="1"/>
              <a:t>，</a:t>
            </a:r>
            <a:r>
              <a:rPr lang="en-US" altLang="zh-CN" sz="3000" b="1"/>
              <a:t>2</a:t>
            </a:r>
            <a:r>
              <a:rPr lang="zh-CN" altLang="zh-CN" sz="3000" b="1"/>
              <a:t>，</a:t>
            </a:r>
            <a:r>
              <a:rPr lang="en-US" altLang="zh-CN" sz="3000" b="1"/>
              <a:t>3</a:t>
            </a:r>
            <a:r>
              <a:rPr lang="zh-CN" altLang="zh-CN" sz="3000" b="1"/>
              <a:t>，</a:t>
            </a:r>
            <a:r>
              <a:rPr lang="en-US" altLang="zh-CN" sz="3000" b="1"/>
              <a:t>…</a:t>
            </a:r>
            <a:r>
              <a:rPr lang="zh-CN" altLang="zh-CN" sz="3000" b="1"/>
              <a:t>，</a:t>
            </a:r>
            <a:r>
              <a:rPr lang="en-US" altLang="zh-CN" sz="3000" b="1"/>
              <a:t>n</a:t>
            </a:r>
            <a:r>
              <a:rPr lang="zh-CN" altLang="zh-CN" sz="3000" b="1"/>
              <a:t>，有多少个不同的出栈序列</a:t>
            </a:r>
            <a:r>
              <a:rPr lang="en-US" altLang="zh-CN" sz="3000" b="1"/>
              <a:t>?</a:t>
            </a:r>
            <a:endParaRPr lang="zh-CN" altLang="zh-CN" sz="3000"/>
          </a:p>
          <a:p>
            <a:pPr eaLnBrk="1" hangingPunct="1"/>
            <a:endParaRPr lang="zh-CN" altLang="en-US" sz="3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文本框 1">
            <a:extLst>
              <a:ext uri="{FF2B5EF4-FFF2-40B4-BE49-F238E27FC236}">
                <a16:creationId xmlns:a16="http://schemas.microsoft.com/office/drawing/2014/main" id="{8A584627-9A3C-6E4D-8113-6CFBF6F0D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549275"/>
            <a:ext cx="97932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4.</a:t>
            </a:r>
            <a:r>
              <a:rPr lang="zh-CN" altLang="zh-CN" sz="3000" b="1"/>
              <a:t>求一个凸多边形区域划分成三角形区域的方法数？</a:t>
            </a:r>
            <a:endParaRPr lang="zh-CN" altLang="en-US" sz="3000"/>
          </a:p>
        </p:txBody>
      </p:sp>
      <p:pic>
        <p:nvPicPr>
          <p:cNvPr id="48131" name="Picture 2" descr="400px-Catalan-Hexagons-example">
            <a:extLst>
              <a:ext uri="{FF2B5EF4-FFF2-40B4-BE49-F238E27FC236}">
                <a16:creationId xmlns:a16="http://schemas.microsoft.com/office/drawing/2014/main" id="{FDFBB225-4788-6440-8B7E-B3A36D2B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989138"/>
            <a:ext cx="835342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文本框 1">
            <a:extLst>
              <a:ext uri="{FF2B5EF4-FFF2-40B4-BE49-F238E27FC236}">
                <a16:creationId xmlns:a16="http://schemas.microsoft.com/office/drawing/2014/main" id="{18009AE3-584C-574E-99DB-D619B2D5C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549275"/>
            <a:ext cx="97932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5.</a:t>
            </a:r>
            <a:r>
              <a:rPr lang="zh-CN" altLang="en-US" sz="3000" b="1"/>
              <a:t>有</a:t>
            </a:r>
            <a:r>
              <a:rPr lang="en-US" altLang="zh-CN" sz="3000" b="1"/>
              <a:t>2n</a:t>
            </a:r>
            <a:r>
              <a:rPr lang="zh-CN" altLang="en-US" sz="3000" b="1"/>
              <a:t>个人排成一行进入剧场。入场费</a:t>
            </a:r>
            <a:r>
              <a:rPr lang="en-US" altLang="zh-CN" sz="3000" b="1"/>
              <a:t>5</a:t>
            </a:r>
            <a:r>
              <a:rPr lang="zh-CN" altLang="en-US" sz="3000" b="1"/>
              <a:t>元。其中只有</a:t>
            </a:r>
            <a:r>
              <a:rPr lang="en-US" altLang="zh-CN" sz="3000" b="1"/>
              <a:t>n</a:t>
            </a:r>
            <a:r>
              <a:rPr lang="zh-CN" altLang="en-US" sz="3000" b="1"/>
              <a:t>个人有一张</a:t>
            </a:r>
            <a:r>
              <a:rPr lang="en-US" altLang="zh-CN" sz="3000" b="1"/>
              <a:t>5</a:t>
            </a:r>
            <a:r>
              <a:rPr lang="zh-CN" altLang="en-US" sz="3000" b="1"/>
              <a:t>元钞票，另外</a:t>
            </a:r>
            <a:r>
              <a:rPr lang="en-US" altLang="zh-CN" sz="3000" b="1"/>
              <a:t>n</a:t>
            </a:r>
            <a:r>
              <a:rPr lang="zh-CN" altLang="en-US" sz="3000" b="1"/>
              <a:t>人只有</a:t>
            </a:r>
            <a:r>
              <a:rPr lang="en-US" altLang="zh-CN" sz="3000" b="1"/>
              <a:t>10</a:t>
            </a:r>
            <a:r>
              <a:rPr lang="zh-CN" altLang="en-US" sz="3000" b="1"/>
              <a:t>元钞票，剧院无其它钞票，问有多少中方法使得只要有</a:t>
            </a:r>
            <a:r>
              <a:rPr lang="en-US" altLang="zh-CN" sz="3000" b="1"/>
              <a:t>10</a:t>
            </a:r>
            <a:r>
              <a:rPr lang="zh-CN" altLang="en-US" sz="3000" b="1"/>
              <a:t>元的人买票，售票处就有</a:t>
            </a:r>
            <a:r>
              <a:rPr lang="en-US" altLang="zh-CN" sz="3000" b="1"/>
              <a:t>5</a:t>
            </a:r>
            <a:r>
              <a:rPr lang="zh-CN" altLang="en-US" sz="3000" b="1"/>
              <a:t>元的钞票找零？</a:t>
            </a:r>
            <a:endParaRPr lang="zh-CN" altLang="en-US" sz="3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>
            <a:extLst>
              <a:ext uri="{FF2B5EF4-FFF2-40B4-BE49-F238E27FC236}">
                <a16:creationId xmlns:a16="http://schemas.microsoft.com/office/drawing/2014/main" id="{E1A4FA5B-63AB-484A-9357-20312825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549275"/>
            <a:ext cx="979328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3000" b="1"/>
              <a:t>6.</a:t>
            </a:r>
            <a:r>
              <a:rPr lang="zh-CN" altLang="en-US" sz="3000" b="1"/>
              <a:t> </a:t>
            </a:r>
            <a:r>
              <a:rPr lang="en-US" altLang="zh-CN" sz="3000" b="1"/>
              <a:t>n*n</a:t>
            </a:r>
            <a:r>
              <a:rPr lang="zh-CN" altLang="en-US" sz="3000" b="1"/>
              <a:t>的方格地图中，从一个角到另外一个角，不跨越对角线的路径数为</a:t>
            </a:r>
            <a:r>
              <a:rPr lang="en-US" altLang="zh-CN" sz="3000" b="1"/>
              <a:t>h(n)</a:t>
            </a:r>
            <a:r>
              <a:rPr lang="zh-CN" altLang="en-US" sz="3000" b="1"/>
              <a:t>。例如， </a:t>
            </a:r>
            <a:r>
              <a:rPr lang="en-US" altLang="zh-CN" sz="3000" b="1"/>
              <a:t>4×4</a:t>
            </a:r>
            <a:r>
              <a:rPr lang="zh-CN" altLang="en-US" sz="3000" b="1"/>
              <a:t>方格地图中的路径有</a:t>
            </a:r>
            <a:endParaRPr lang="zh-CN" altLang="en-US" sz="3000"/>
          </a:p>
        </p:txBody>
      </p:sp>
      <p:pic>
        <p:nvPicPr>
          <p:cNvPr id="50179" name="Picture 2" descr="210517874">
            <a:extLst>
              <a:ext uri="{FF2B5EF4-FFF2-40B4-BE49-F238E27FC236}">
                <a16:creationId xmlns:a16="http://schemas.microsoft.com/office/drawing/2014/main" id="{F59CB9D0-BF8C-9B4C-86BC-1690BBC1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276475"/>
            <a:ext cx="682307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98C42-30F5-E04D-8666-2525A40F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SPOJ SELTEAM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2CBAD-980C-684D-B025-A55E8C29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7A41C1-105F-9E42-A3EF-65F5D8B7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08518"/>
            <a:ext cx="8847286" cy="24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8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EF137-2014-B346-B705-BC7CB807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SELTEAM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1D91F-6C3A-CE41-AA9A-039A201B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25CF0-7293-524E-A5C8-99CABE53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16832"/>
            <a:ext cx="7337524" cy="45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1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2D28A-41C7-EA47-8EB7-B58B628E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IE1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89CD58-94DC-FA4C-B0BB-19AF535F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98A08-FED3-FB4D-93C1-8E9621F7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244374"/>
            <a:ext cx="7856438" cy="23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56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27C1D-882A-6F43-8217-DFD02B0D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IE1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95BBD-AE04-D145-88BC-D960DD87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C3405-096A-E049-A0F9-C1EA57BE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44" y="2270956"/>
            <a:ext cx="8193161" cy="23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2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CEF0FE23-A9E2-CE44-AF03-E32565CEF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88" y="1457325"/>
            <a:ext cx="47529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、集合的运算：并、交、补、差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并：∪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交：∩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补：</a:t>
            </a:r>
            <a:r>
              <a:rPr lang="en-US" altLang="zh-CN" sz="2400" b="1" dirty="0">
                <a:latin typeface="宋体" panose="02010600030101010101" pitchFamily="2" charset="-122"/>
              </a:rPr>
              <a:t>^</a:t>
            </a:r>
            <a:r>
              <a:rPr lang="zh-CN" altLang="en-US" sz="2400" b="1" dirty="0">
                <a:latin typeface="宋体" panose="02010600030101010101" pitchFamily="2" charset="-122"/>
              </a:rPr>
              <a:t>或</a:t>
            </a:r>
            <a:r>
              <a:rPr lang="zh-CN" altLang="en-US" b="1" dirty="0">
                <a:latin typeface="宋体" panose="02010600030101010101" pitchFamily="2" charset="-122"/>
              </a:rPr>
              <a:t>～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宋体" panose="02010600030101010101" pitchFamily="2" charset="-122"/>
              </a:rPr>
              <a:t>差</a:t>
            </a:r>
            <a:r>
              <a:rPr lang="en-US" altLang="zh-CN" sz="2400" b="1" dirty="0">
                <a:latin typeface="宋体" panose="02010600030101010101" pitchFamily="2" charset="-122"/>
              </a:rPr>
              <a:t>: -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9C788CB8-19C0-9D4D-A71A-E2D13B7C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389438"/>
            <a:ext cx="19446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A642BD7-0DD4-684A-A26A-C2A819FE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89438"/>
            <a:ext cx="2016125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FDBB54AE-F67D-F541-9DF0-8B8979A3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4462463"/>
            <a:ext cx="1619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3905746-B798-0F4A-A0D6-BADB8D61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4389438"/>
            <a:ext cx="1543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 Box 7">
            <a:extLst>
              <a:ext uri="{FF2B5EF4-FFF2-40B4-BE49-F238E27FC236}">
                <a16:creationId xmlns:a16="http://schemas.microsoft.com/office/drawing/2014/main" id="{3696D2BD-22B4-2749-8AF9-A1FCC6ED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46783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7DD5415-D6BF-364B-9289-BEC9125E6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46783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6C09997C-F5B6-214A-AC00-C9D83B7AC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74980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A1305AA3-D4EC-3F4A-A07F-4948A376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46783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DD6204D2-075A-D644-B39D-E2B5C0055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4749800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9228" name="Text Box 12">
            <a:extLst>
              <a:ext uri="{FF2B5EF4-FFF2-40B4-BE49-F238E27FC236}">
                <a16:creationId xmlns:a16="http://schemas.microsoft.com/office/drawing/2014/main" id="{2488FA0A-EF5C-554E-BAAD-DBE369D2B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4678363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E0C468BD-9BBC-094D-B03E-CF7CB55AB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4678363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FF3300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9230" name="Text Box 14">
            <a:extLst>
              <a:ext uri="{FF2B5EF4-FFF2-40B4-BE49-F238E27FC236}">
                <a16:creationId xmlns:a16="http://schemas.microsoft.com/office/drawing/2014/main" id="{94976B0D-6819-2846-95D8-41CC48839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57578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latin typeface="宋体" panose="02010600030101010101" pitchFamily="2" charset="-122"/>
              </a:rPr>
              <a:t>A ∪ B</a:t>
            </a:r>
          </a:p>
        </p:txBody>
      </p:sp>
      <p:sp>
        <p:nvSpPr>
          <p:cNvPr id="9231" name="Text Box 15">
            <a:extLst>
              <a:ext uri="{FF2B5EF4-FFF2-40B4-BE49-F238E27FC236}">
                <a16:creationId xmlns:a16="http://schemas.microsoft.com/office/drawing/2014/main" id="{96C73FFB-CD04-3540-A275-CE1DDEB1A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57578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latin typeface="宋体" panose="02010600030101010101" pitchFamily="2" charset="-122"/>
              </a:rPr>
              <a:t>A ∩ B</a:t>
            </a:r>
          </a:p>
        </p:txBody>
      </p:sp>
      <p:graphicFrame>
        <p:nvGraphicFramePr>
          <p:cNvPr id="9232" name="Object 16">
            <a:extLst>
              <a:ext uri="{FF2B5EF4-FFF2-40B4-BE49-F238E27FC236}">
                <a16:creationId xmlns:a16="http://schemas.microsoft.com/office/drawing/2014/main" id="{2329DD98-4B30-C646-9605-B09EBD474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0825" y="5613400"/>
          <a:ext cx="4318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r:id="rId7" imgW="3505200" imgH="4686300" progId="Equation.DSMT4">
                  <p:embed/>
                </p:oleObj>
              </mc:Choice>
              <mc:Fallback>
                <p:oleObj r:id="rId7" imgW="3505200" imgH="4686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5" y="5613400"/>
                        <a:ext cx="4318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3" name="Text Box 17">
            <a:extLst>
              <a:ext uri="{FF2B5EF4-FFF2-40B4-BE49-F238E27FC236}">
                <a16:creationId xmlns:a16="http://schemas.microsoft.com/office/drawing/2014/main" id="{18C5EDBF-FB9D-9D46-B057-E4957E587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5686425"/>
            <a:ext cx="129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latin typeface="宋体" panose="02010600030101010101" pitchFamily="2" charset="-122"/>
              </a:rPr>
              <a:t>A-B</a:t>
            </a:r>
          </a:p>
        </p:txBody>
      </p:sp>
      <p:sp>
        <p:nvSpPr>
          <p:cNvPr id="9234" name="Text Box 2">
            <a:extLst>
              <a:ext uri="{FF2B5EF4-FFF2-40B4-BE49-F238E27FC236}">
                <a16:creationId xmlns:a16="http://schemas.microsoft.com/office/drawing/2014/main" id="{3D4D850F-F379-8A48-9AA1-F12E3A556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65150"/>
            <a:ext cx="4392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>
                <a:latin typeface="宋体" panose="02010600030101010101" pitchFamily="2" charset="-122"/>
              </a:rPr>
              <a:t>◆ 集合及其运算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ACE0A-5195-E542-AB57-1C1D9B7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INS14H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6793C-4A87-A846-8E54-7F134D332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18283-C8FC-2543-8B95-253268E9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61816"/>
            <a:ext cx="7667848" cy="34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9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9A5EC-5EBB-AC4A-B255-6292C01B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INS14H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05518-0235-D140-B5CF-B74D81248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21208-B9B3-2848-86FB-B377B669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286000"/>
            <a:ext cx="7064598" cy="24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79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EB73B-80C3-B148-B9B2-6E5AEA43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连通图计数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CB959-ADD9-154C-B319-332061D2A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3EAD20-33B2-9B48-8AE6-6D1FDB09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07" y="2143464"/>
            <a:ext cx="4445000" cy="58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7B0C18-03C1-2140-BF63-C66D866D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068960"/>
            <a:ext cx="8436570" cy="26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E9342-2CFF-3F4F-AA86-9F42DD25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连通欧拉图计数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5BCB1-71D9-584A-8C12-667F04B5F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152C3B-84C5-4847-8337-E1966151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902406"/>
            <a:ext cx="8928100" cy="1562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BCE13B-85D9-F74F-807D-E4F7375D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378245"/>
            <a:ext cx="6945980" cy="30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93D26-6817-6446-8D27-AC4D0AED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容斥原理小应用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36541-873F-DC43-8639-2437D9C0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8E19D-CF3B-3645-961E-66D9A397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286000"/>
            <a:ext cx="8090918" cy="37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7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20128-6742-B045-9633-A2366D6B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BZOJ</a:t>
            </a:r>
            <a:r>
              <a:rPr kumimoji="1" lang="zh-CN" altLang="en-US" dirty="0"/>
              <a:t> </a:t>
            </a:r>
            <a:r>
              <a:rPr kumimoji="1" lang="en-US" altLang="zh-CN" dirty="0"/>
              <a:t>2287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F7AD1-B799-0A46-9D45-81E44192A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C9C0D-59AD-FF41-9D56-48EE5E99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37" y="2113887"/>
            <a:ext cx="7432787" cy="43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41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AC24D-771C-6A41-BF0B-BC5E8A7B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染色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26AB7C-CC03-8242-9D77-6D458AFA1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≤2000,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26AB7C-CC03-8242-9D77-6D458AFA1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CC1B73-1318-E144-B251-13771E9E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2293617"/>
            <a:ext cx="9834190" cy="90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47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6B61C-0C1F-6747-8D25-06CAA5F0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TCO15</a:t>
            </a:r>
            <a:r>
              <a:rPr kumimoji="1" lang="zh-CN" altLang="en-US" dirty="0"/>
              <a:t> </a:t>
            </a:r>
            <a:r>
              <a:rPr kumimoji="1" lang="en-US" altLang="zh-CN" dirty="0"/>
              <a:t>1C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1000pts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708879-4347-B24A-9DFA-8370D1D1C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2071634"/>
            <a:ext cx="911028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07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99980-D8D5-9041-825A-C875A7E4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TCO15</a:t>
            </a:r>
            <a:r>
              <a:rPr kumimoji="1" lang="zh-CN" altLang="en-US" dirty="0"/>
              <a:t> </a:t>
            </a:r>
            <a:r>
              <a:rPr kumimoji="1" lang="en-US" altLang="zh-CN" dirty="0"/>
              <a:t>1C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3944B-1397-F848-AB4D-47F7B431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274D4-B11A-A64F-915C-0112474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12197"/>
            <a:ext cx="8400256" cy="34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2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B821E-C6BF-1E40-B34D-2C040D91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SRM</a:t>
            </a:r>
            <a:r>
              <a:rPr kumimoji="1" lang="zh-CN" altLang="en-US" dirty="0"/>
              <a:t> </a:t>
            </a:r>
            <a:r>
              <a:rPr kumimoji="1" lang="en-US" altLang="zh-CN" dirty="0"/>
              <a:t>620</a:t>
            </a:r>
            <a:r>
              <a:rPr kumimoji="1" lang="zh-CN" altLang="en-US" dirty="0"/>
              <a:t> </a:t>
            </a:r>
            <a:r>
              <a:rPr kumimoji="1" lang="en-US" altLang="zh-CN" dirty="0"/>
              <a:t>800pts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BD3BB-1F5D-6748-91C8-3730ABA5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0FABF1-E02B-834A-BB3B-87D04220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062071"/>
            <a:ext cx="9056110" cy="21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CA015C65-C631-0B43-8F83-256ED7A75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981075"/>
            <a:ext cx="936148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7432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32004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6576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41148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8. 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NOIP9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）设全集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E={1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，集合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A={1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B={1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C={2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，则集合（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 ∩B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）∪～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为（      ）。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 空集   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{1}   C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{3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5}   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{1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5}     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{1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5}</a:t>
            </a:r>
          </a:p>
          <a:p>
            <a:pPr eaLnBrk="1" hangingPunct="1"/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NOIP11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）设全集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I = {a, b, c, d, e, f, g, h}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</a:p>
          <a:p>
            <a:pPr eaLnBrk="1" hangingPunct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集合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B∪A= {a, b, c, d, e, f}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 </a:t>
            </a:r>
          </a:p>
          <a:p>
            <a:pPr eaLnBrk="1" hangingPunct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C∩ A= {c, d, e}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A∩~B = {a, d}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，那么集合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C∩ B∩ A 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为（ ）。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A. {c, e} B. {d, e} C. {e} D. {c, d, e} E. {d, f}</a:t>
            </a:r>
            <a:b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19208-C933-6C4A-8E1E-4A79A791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SRM</a:t>
            </a:r>
            <a:r>
              <a:rPr kumimoji="1" lang="zh-CN" altLang="en-US" dirty="0"/>
              <a:t> </a:t>
            </a:r>
            <a:r>
              <a:rPr kumimoji="1" lang="en-US" altLang="zh-CN" dirty="0"/>
              <a:t>620</a:t>
            </a:r>
            <a:r>
              <a:rPr kumimoji="1" lang="zh-CN" altLang="en-US" dirty="0"/>
              <a:t> </a:t>
            </a:r>
            <a:r>
              <a:rPr kumimoji="1" lang="en-US" altLang="zh-CN" dirty="0"/>
              <a:t>800pts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5EF3C-48EE-1B44-A32F-1C6ADAC22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BB676-6CEE-EC4B-9179-3284384A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204864"/>
            <a:ext cx="7834858" cy="31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18A97-D268-7F40-9E5C-CAA18032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SRM 644 900pts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65B5-1A6A-9546-9135-0F6452709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D855B-E9F2-0649-B46A-D54EC7CB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86000"/>
            <a:ext cx="8544272" cy="18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0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79362-8FF9-1645-9F2D-CB628B78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SRM 644 900pts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53EE2-D5C9-3E4C-8AB6-94F8BF3F1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8250E-55C1-7E40-B264-FE1F95B0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60848"/>
            <a:ext cx="8328248" cy="41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78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713B1-4D94-4245-9C18-A79CE68C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AC713-3484-AB49-A63F-63CDFE2CD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89B9A-E852-5D40-A0C0-571D3DF8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272713"/>
            <a:ext cx="8698753" cy="32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87559-D8FA-AA44-BC33-20816B75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506AB1-CB39-534A-A9CB-980BA5A6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AAE3C-C44F-824C-9A09-4E6A46CE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084388"/>
            <a:ext cx="9720262" cy="31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85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9211E-8404-5447-988F-ADAB7243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8BC23-7273-7F41-9279-599CC9970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383A6E-7B41-964F-A5AE-787CE9E1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286000"/>
            <a:ext cx="8957270" cy="2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07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33CDA-B422-4D48-93C6-EA56E88F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F2AFD-5C96-7B40-A86F-81F23E34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67FC3-2F3D-194E-9FF1-E8BE5AE4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72138"/>
            <a:ext cx="9480376" cy="4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41B8D-BD3D-0942-B053-B9F00EBA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SRM 701 900pts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A5E98-F825-EC4D-AC74-63C844FE4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E96C0D-EA2E-EC4A-AB08-93ED45E7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204863"/>
            <a:ext cx="9392543" cy="34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64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9195E-0DE1-CD4E-A4C3-615FCFEE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SRM 701 900pts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A2251-7148-1544-BFF1-7C45A6ED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D01344-9F16-2446-B2EE-DCFF65D0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084388"/>
            <a:ext cx="9385126" cy="39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2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4342E37-F3D3-594D-B6CB-215CB04C3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692150"/>
            <a:ext cx="2592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latin typeface="宋体" panose="02010600030101010101" pitchFamily="2" charset="-122"/>
              </a:rPr>
              <a:t>、容斥原理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AAC7C5A-42D4-614C-AB9F-173C338F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1916113"/>
            <a:ext cx="8774113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zh-CN" altLang="en-US" sz="3000" b="1">
                <a:latin typeface="宋体" panose="02010600030101010101" pitchFamily="2" charset="-122"/>
              </a:rPr>
              <a:t>　　在计数时，为了使重叠部分不被重复计算，人们研究出一种新的计数方法，这种方法的基本思想是：</a:t>
            </a:r>
          </a:p>
          <a:p>
            <a:pPr eaLnBrk="1" hangingPunct="1"/>
            <a:r>
              <a:rPr lang="zh-CN" altLang="en-US" sz="3000" b="1">
                <a:latin typeface="宋体" panose="02010600030101010101" pitchFamily="2" charset="-122"/>
              </a:rPr>
              <a:t>　　先不考虑重叠的情况，把包含于某内容中的所有对象的数目先计算出来，然后再把计数时重复计算的数目排斥出去，使得计算的结果既无遗漏又无重复，这种计数的方法称为</a:t>
            </a:r>
            <a:r>
              <a:rPr lang="zh-CN" altLang="en-US" sz="3000" b="1">
                <a:solidFill>
                  <a:srgbClr val="FF3300"/>
                </a:solidFill>
                <a:latin typeface="宋体" panose="02010600030101010101" pitchFamily="2" charset="-122"/>
              </a:rPr>
              <a:t>容斥原理</a:t>
            </a:r>
            <a:r>
              <a:rPr lang="zh-CN" altLang="en-US" sz="30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04D329BD-FE28-EE47-8EAA-9FCB5B10C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295</TotalTime>
  <Pages>0</Pages>
  <Words>2395</Words>
  <Characters>0</Characters>
  <Application>Microsoft Macintosh PowerPoint</Application>
  <DocSecurity>0</DocSecurity>
  <PresentationFormat>宽屏</PresentationFormat>
  <Lines>0</Lines>
  <Paragraphs>206</Paragraphs>
  <Slides>88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88</vt:i4>
      </vt:variant>
    </vt:vector>
  </HeadingPairs>
  <TitlesOfParts>
    <vt:vector size="110" baseType="lpstr">
      <vt:lpstr>等线</vt:lpstr>
      <vt:lpstr>仿宋_GB2312</vt:lpstr>
      <vt:lpstr>黑体</vt:lpstr>
      <vt:lpstr>华文隶书</vt:lpstr>
      <vt:lpstr>楷体_GB2312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Tw Cen MT</vt:lpstr>
      <vt:lpstr>Tw Cen MT Condensed</vt:lpstr>
      <vt:lpstr>Wingdings</vt:lpstr>
      <vt:lpstr>Wingdings 3</vt:lpstr>
      <vt:lpstr>积分</vt:lpstr>
      <vt:lpstr>Equation.DSMT4</vt:lpstr>
      <vt:lpstr>Microsoft 公式 3.0</vt:lpstr>
      <vt:lpstr>Equation.3</vt:lpstr>
      <vt:lpstr>公式</vt:lpstr>
      <vt:lpstr>Equation</vt:lpstr>
      <vt:lpstr>组合数学基础</vt:lpstr>
      <vt:lpstr>计数的两条基本法则</vt:lpstr>
      <vt:lpstr>PowerPoint 演示文稿</vt:lpstr>
      <vt:lpstr>PowerPoint 演示文稿</vt:lpstr>
      <vt:lpstr>PowerPoint 演示文稿</vt:lpstr>
      <vt:lpstr>乘法原理小练习</vt:lpstr>
      <vt:lpstr>PowerPoint 演示文稿</vt:lpstr>
      <vt:lpstr>PowerPoint 演示文稿</vt:lpstr>
      <vt:lpstr>PowerPoint 演示文稿</vt:lpstr>
      <vt:lpstr>PowerPoint 演示文稿</vt:lpstr>
      <vt:lpstr>容斥原理</vt:lpstr>
      <vt:lpstr>PowerPoint 演示文稿</vt:lpstr>
      <vt:lpstr>容斥原理的小应用</vt:lpstr>
      <vt:lpstr>鸽巢原理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等式1：对称关系式</vt:lpstr>
      <vt:lpstr>等式2：加法公式</vt:lpstr>
      <vt:lpstr>加法公式</vt:lpstr>
      <vt:lpstr>杨辉三角形</vt:lpstr>
      <vt:lpstr>杨辉三角形（续）</vt:lpstr>
      <vt:lpstr>加法公式的等价形式</vt:lpstr>
      <vt:lpstr>PowerPoint 演示文稿</vt:lpstr>
      <vt:lpstr>等式3：和式公式</vt:lpstr>
      <vt:lpstr>等式4</vt:lpstr>
      <vt:lpstr>插板法</vt:lpstr>
      <vt:lpstr>Twelvefold way</vt:lpstr>
      <vt:lpstr>Twelvefold way</vt:lpstr>
      <vt:lpstr>Twelvefold way</vt:lpstr>
      <vt:lpstr>组合数例题</vt:lpstr>
      <vt:lpstr>组合数例题</vt:lpstr>
      <vt:lpstr>二项式定理</vt:lpstr>
      <vt:lpstr>多项式定理</vt:lpstr>
      <vt:lpstr>二项式反演</vt:lpstr>
      <vt:lpstr>二项式反演</vt:lpstr>
      <vt:lpstr>二项式反演</vt:lpstr>
      <vt:lpstr>二项式反演</vt:lpstr>
      <vt:lpstr>Twelvefold way</vt:lpstr>
      <vt:lpstr>PowerPoint 演示文稿</vt:lpstr>
      <vt:lpstr>PowerPoint 演示文稿</vt:lpstr>
      <vt:lpstr>PowerPoint 演示文稿</vt:lpstr>
      <vt:lpstr>PowerPoint 演示文稿</vt:lpstr>
      <vt:lpstr>错位排列 </vt:lpstr>
      <vt:lpstr>错位排列的递推公式</vt:lpstr>
      <vt:lpstr>错位排列</vt:lpstr>
      <vt:lpstr>斯特林数</vt:lpstr>
      <vt:lpstr>第二类斯特林数</vt:lpstr>
      <vt:lpstr>贝尔数</vt:lpstr>
      <vt:lpstr>划分数</vt:lpstr>
      <vt:lpstr>划分数</vt:lpstr>
      <vt:lpstr>Twelvefold way</vt:lpstr>
      <vt:lpstr>Twelvefold way</vt:lpstr>
      <vt:lpstr>卡特兰数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SPOJ SELTEAM</vt:lpstr>
      <vt:lpstr>SPOJ SELTEAM</vt:lpstr>
      <vt:lpstr>SPOJ IE1</vt:lpstr>
      <vt:lpstr>SPOJ IE1</vt:lpstr>
      <vt:lpstr>SPOJ INS14H</vt:lpstr>
      <vt:lpstr>SPOJ INS14H</vt:lpstr>
      <vt:lpstr>连通图计数</vt:lpstr>
      <vt:lpstr>连通欧拉图计数</vt:lpstr>
      <vt:lpstr>容斥原理小应用</vt:lpstr>
      <vt:lpstr>BZOJ 2287</vt:lpstr>
      <vt:lpstr>染色</vt:lpstr>
      <vt:lpstr>TCO15 1C 1000pts</vt:lpstr>
      <vt:lpstr>TCO15 1C 1000pts</vt:lpstr>
      <vt:lpstr>SRM 620 800pts</vt:lpstr>
      <vt:lpstr>SRM 620 800pts</vt:lpstr>
      <vt:lpstr>SRM 644 900pts</vt:lpstr>
      <vt:lpstr>SRM 644 900pts</vt:lpstr>
      <vt:lpstr>QUESTS</vt:lpstr>
      <vt:lpstr>QUESTS</vt:lpstr>
      <vt:lpstr>QUESTS</vt:lpstr>
      <vt:lpstr>QUESTS</vt:lpstr>
      <vt:lpstr>SRM 701 900pts</vt:lpstr>
      <vt:lpstr>SRM 701 900pts</vt:lpstr>
    </vt:vector>
  </TitlesOfParts>
  <Manager/>
  <Company>ssfz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zzc</dc:creator>
  <cp:keywords/>
  <dc:description/>
  <cp:lastModifiedBy>任 轩笛</cp:lastModifiedBy>
  <cp:revision>570</cp:revision>
  <cp:lastPrinted>1899-12-30T00:00:00Z</cp:lastPrinted>
  <dcterms:created xsi:type="dcterms:W3CDTF">2004-03-13T15:14:14Z</dcterms:created>
  <dcterms:modified xsi:type="dcterms:W3CDTF">2020-10-05T13:28:03Z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